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80" r:id="rId11"/>
    <p:sldMasterId id="2147483792" r:id="rId12"/>
    <p:sldMasterId id="2147483804" r:id="rId13"/>
    <p:sldMasterId id="2147483816" r:id="rId14"/>
  </p:sldMasterIdLst>
  <p:notesMasterIdLst>
    <p:notesMasterId r:id="rId80"/>
  </p:notesMasterIdLst>
  <p:sldIdLst>
    <p:sldId id="353" r:id="rId15"/>
    <p:sldId id="259" r:id="rId16"/>
    <p:sldId id="260" r:id="rId17"/>
    <p:sldId id="261" r:id="rId18"/>
    <p:sldId id="262" r:id="rId19"/>
    <p:sldId id="263" r:id="rId20"/>
    <p:sldId id="264" r:id="rId21"/>
    <p:sldId id="265" r:id="rId22"/>
    <p:sldId id="266" r:id="rId23"/>
    <p:sldId id="270" r:id="rId24"/>
    <p:sldId id="271" r:id="rId25"/>
    <p:sldId id="269" r:id="rId26"/>
    <p:sldId id="272" r:id="rId27"/>
    <p:sldId id="273" r:id="rId28"/>
    <p:sldId id="278" r:id="rId29"/>
    <p:sldId id="280" r:id="rId30"/>
    <p:sldId id="279" r:id="rId31"/>
    <p:sldId id="282" r:id="rId32"/>
    <p:sldId id="295" r:id="rId33"/>
    <p:sldId id="296" r:id="rId34"/>
    <p:sldId id="283" r:id="rId35"/>
    <p:sldId id="284" r:id="rId36"/>
    <p:sldId id="289" r:id="rId37"/>
    <p:sldId id="297" r:id="rId38"/>
    <p:sldId id="325" r:id="rId39"/>
    <p:sldId id="285" r:id="rId40"/>
    <p:sldId id="323" r:id="rId41"/>
    <p:sldId id="298" r:id="rId42"/>
    <p:sldId id="326" r:id="rId43"/>
    <p:sldId id="286" r:id="rId44"/>
    <p:sldId id="310" r:id="rId45"/>
    <p:sldId id="311" r:id="rId46"/>
    <p:sldId id="312" r:id="rId47"/>
    <p:sldId id="314" r:id="rId48"/>
    <p:sldId id="313" r:id="rId49"/>
    <p:sldId id="327" r:id="rId50"/>
    <p:sldId id="287" r:id="rId51"/>
    <p:sldId id="301" r:id="rId52"/>
    <p:sldId id="309" r:id="rId53"/>
    <p:sldId id="290" r:id="rId54"/>
    <p:sldId id="328" r:id="rId55"/>
    <p:sldId id="307" r:id="rId56"/>
    <p:sldId id="308" r:id="rId57"/>
    <p:sldId id="305" r:id="rId58"/>
    <p:sldId id="329" r:id="rId59"/>
    <p:sldId id="317" r:id="rId60"/>
    <p:sldId id="318" r:id="rId61"/>
    <p:sldId id="319" r:id="rId62"/>
    <p:sldId id="322" r:id="rId63"/>
    <p:sldId id="320" r:id="rId64"/>
    <p:sldId id="330" r:id="rId65"/>
    <p:sldId id="334" r:id="rId66"/>
    <p:sldId id="335" r:id="rId67"/>
    <p:sldId id="348" r:id="rId68"/>
    <p:sldId id="349" r:id="rId69"/>
    <p:sldId id="352" r:id="rId70"/>
    <p:sldId id="345" r:id="rId71"/>
    <p:sldId id="338" r:id="rId72"/>
    <p:sldId id="340" r:id="rId73"/>
    <p:sldId id="346" r:id="rId74"/>
    <p:sldId id="342" r:id="rId75"/>
    <p:sldId id="343" r:id="rId76"/>
    <p:sldId id="351" r:id="rId77"/>
    <p:sldId id="339" r:id="rId78"/>
    <p:sldId id="350" r:id="rId79"/>
  </p:sldIdLst>
  <p:sldSz cx="9144000" cy="6858000" type="screen4x3"/>
  <p:notesSz cx="6858000" cy="9144000"/>
  <p:defaultTextStyle>
    <a:defPPr>
      <a:defRPr lang="es-UY"/>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03C37-4E24-45EF-989B-B4B90DA34254}" type="datetimeFigureOut">
              <a:rPr lang="en-US" smtClean="0"/>
              <a:t>10/8/2021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02D2C-7D5F-4AE8-B634-F6211AE62F2A}" type="slidenum">
              <a:rPr lang="en-US" smtClean="0"/>
              <a:t>‹#›</a:t>
            </a:fld>
            <a:endParaRPr lang="en-US"/>
          </a:p>
        </p:txBody>
      </p:sp>
    </p:spTree>
    <p:extLst>
      <p:ext uri="{BB962C8B-B14F-4D97-AF65-F5344CB8AC3E}">
        <p14:creationId xmlns:p14="http://schemas.microsoft.com/office/powerpoint/2010/main" val="3655789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and discuss with the class.</a:t>
            </a:r>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2</a:t>
            </a:fld>
            <a:endParaRPr lang="en-US"/>
          </a:p>
        </p:txBody>
      </p:sp>
    </p:spTree>
    <p:extLst>
      <p:ext uri="{BB962C8B-B14F-4D97-AF65-F5344CB8AC3E}">
        <p14:creationId xmlns:p14="http://schemas.microsoft.com/office/powerpoint/2010/main" val="227104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1C40D5-3546-4C2F-A3C1-CC5FB975BE1D}" type="slidenum">
              <a:rPr lang="en-US">
                <a:solidFill>
                  <a:prstClr val="black"/>
                </a:solidFill>
              </a:rPr>
              <a:pPr eaLnBrk="1" hangingPunct="1"/>
              <a:t>17</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Volcanoes do not form because</a:t>
            </a:r>
            <a:r>
              <a:rPr lang="en-US" baseline="0" dirty="0"/>
              <a:t> there is no </a:t>
            </a:r>
            <a:r>
              <a:rPr lang="en-US" baseline="0" dirty="0" err="1"/>
              <a:t>subduction</a:t>
            </a:r>
            <a:r>
              <a:rPr lang="en-US" baseline="0" dirty="0"/>
              <a:t> when continental plates collide; therefore, no melting of the crust</a:t>
            </a:r>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41</a:t>
            </a:fld>
            <a:endParaRPr lang="en-US"/>
          </a:p>
        </p:txBody>
      </p:sp>
    </p:spTree>
    <p:extLst>
      <p:ext uri="{BB962C8B-B14F-4D97-AF65-F5344CB8AC3E}">
        <p14:creationId xmlns:p14="http://schemas.microsoft.com/office/powerpoint/2010/main" val="340963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02D2C-7D5F-4AE8-B634-F6211AE62F2A}" type="slidenum">
              <a:rPr lang="en-US" smtClean="0"/>
              <a:t>53</a:t>
            </a:fld>
            <a:endParaRPr lang="en-US"/>
          </a:p>
        </p:txBody>
      </p:sp>
    </p:spTree>
    <p:extLst>
      <p:ext uri="{BB962C8B-B14F-4D97-AF65-F5344CB8AC3E}">
        <p14:creationId xmlns:p14="http://schemas.microsoft.com/office/powerpoint/2010/main" val="80933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pPr>
                <a:defRPr/>
              </a:pPr>
              <a:t>8/10/2021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pPr>
                <a:defRPr/>
              </a:pPr>
              <a:t>‹#›</a:t>
            </a:fld>
            <a:endParaRPr lang="es-UY"/>
          </a:p>
        </p:txBody>
      </p:sp>
    </p:spTree>
    <p:extLst>
      <p:ext uri="{BB962C8B-B14F-4D97-AF65-F5344CB8AC3E}">
        <p14:creationId xmlns:p14="http://schemas.microsoft.com/office/powerpoint/2010/main" val="7449834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pPr>
                <a:defRPr/>
              </a:pPr>
              <a:t>8/10/2021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pPr>
                <a:defRPr/>
              </a:pPr>
              <a:t>‹#›</a:t>
            </a:fld>
            <a:endParaRPr lang="es-UY"/>
          </a:p>
        </p:txBody>
      </p:sp>
    </p:spTree>
    <p:extLst>
      <p:ext uri="{BB962C8B-B14F-4D97-AF65-F5344CB8AC3E}">
        <p14:creationId xmlns:p14="http://schemas.microsoft.com/office/powerpoint/2010/main" val="25243485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64424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401013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32674181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0505561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056530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741968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07003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326163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794125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943962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pPr>
                <a:defRPr/>
              </a:pPr>
              <a:t>8/10/2021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pPr>
                <a:defRPr/>
              </a:pPr>
              <a:t>‹#›</a:t>
            </a:fld>
            <a:endParaRPr lang="es-UY"/>
          </a:p>
        </p:txBody>
      </p:sp>
    </p:spTree>
    <p:extLst>
      <p:ext uri="{BB962C8B-B14F-4D97-AF65-F5344CB8AC3E}">
        <p14:creationId xmlns:p14="http://schemas.microsoft.com/office/powerpoint/2010/main" val="19927522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2580533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857538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342617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910862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597153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243302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427164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241435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260615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852183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397195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295177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262160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0312115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447512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849924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6682466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304446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931274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900753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859298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652299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243610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44200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968419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1581728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86420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135095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251208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3270884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483530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2656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34038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51254700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018822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491762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64052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358121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9618018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638835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66250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1146142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010785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17194834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892294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000529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599832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54210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174801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884553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6260515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4494377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849979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pPr>
                <a:defRPr/>
              </a:pPr>
              <a:t>8/10/2021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pPr>
                <a:defRPr/>
              </a:pPr>
              <a:t>‹#›</a:t>
            </a:fld>
            <a:endParaRPr lang="es-UY"/>
          </a:p>
        </p:txBody>
      </p:sp>
    </p:spTree>
    <p:extLst>
      <p:ext uri="{BB962C8B-B14F-4D97-AF65-F5344CB8AC3E}">
        <p14:creationId xmlns:p14="http://schemas.microsoft.com/office/powerpoint/2010/main" val="41032994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716862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585949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834874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43919E-B6DD-4160-8C0F-4ADFD49E5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3984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A373B-85BE-402B-9988-69F3DFC2E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8938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F37B7-E6E9-4235-857C-0B7793AD6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8186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B72887-9B96-4C05-B851-1C132D823A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427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3D8103-E34F-40F7-BF49-75CFDE312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8574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86DDC5-2E29-45A0-93D5-B87DAF5C70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5831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F7C01-150F-4DD3-BA83-A9E3D6301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2826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pPr>
                <a:defRPr/>
              </a:pPr>
              <a:t>8/10/2021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pPr>
                <a:defRPr/>
              </a:pPr>
              <a:t>‹#›</a:t>
            </a:fld>
            <a:endParaRPr lang="es-UY"/>
          </a:p>
        </p:txBody>
      </p:sp>
    </p:spTree>
    <p:extLst>
      <p:ext uri="{BB962C8B-B14F-4D97-AF65-F5344CB8AC3E}">
        <p14:creationId xmlns:p14="http://schemas.microsoft.com/office/powerpoint/2010/main" val="24835579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24FD79-EC1F-4B00-8A92-ACBE28EED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4829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D7B08-F00E-41EE-98D3-D75FE8228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499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4B4905-AF8A-4DDA-A13F-FF8564ACB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2157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AEE28-E88B-42C1-A548-95D66429C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2074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895554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563010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5037137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772395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98515154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675180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pPr>
                <a:defRPr/>
              </a:pPr>
              <a:t>8/10/2021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pPr>
                <a:defRPr/>
              </a:pPr>
              <a:t>‹#›</a:t>
            </a:fld>
            <a:endParaRPr lang="es-UY"/>
          </a:p>
        </p:txBody>
      </p:sp>
    </p:spTree>
    <p:extLst>
      <p:ext uri="{BB962C8B-B14F-4D97-AF65-F5344CB8AC3E}">
        <p14:creationId xmlns:p14="http://schemas.microsoft.com/office/powerpoint/2010/main" val="3165691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9324505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620545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3997240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281968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79576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449469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759015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0341679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7977797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7519837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pPr>
                <a:defRPr/>
              </a:pPr>
              <a:t>8/10/2021</a:t>
            </a:fld>
            <a:endParaRPr lang="es-UY"/>
          </a:p>
        </p:txBody>
      </p:sp>
      <p:sp>
        <p:nvSpPr>
          <p:cNvPr id="8" name="Footer Placeholder 4"/>
          <p:cNvSpPr>
            <a:spLocks noGrp="1"/>
          </p:cNvSpPr>
          <p:nvPr>
            <p:ph type="ftr" sz="quarter" idx="11"/>
          </p:nvPr>
        </p:nvSpPr>
        <p:spPr/>
        <p:txBody>
          <a:bodyPr/>
          <a:lstStyle>
            <a:lvl1pPr>
              <a:defRPr/>
            </a:lvl1pPr>
          </a:lstStyle>
          <a:p>
            <a:pPr>
              <a:defRPr/>
            </a:pPr>
            <a:endParaRPr lang="es-UY"/>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pPr>
                <a:defRPr/>
              </a:pPr>
              <a:t>‹#›</a:t>
            </a:fld>
            <a:endParaRPr lang="es-UY"/>
          </a:p>
        </p:txBody>
      </p:sp>
    </p:spTree>
    <p:extLst>
      <p:ext uri="{BB962C8B-B14F-4D97-AF65-F5344CB8AC3E}">
        <p14:creationId xmlns:p14="http://schemas.microsoft.com/office/powerpoint/2010/main" val="39714351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081962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38978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6369627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501451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3074316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7004741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209522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25364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3333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402420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pPr>
                <a:defRPr/>
              </a:pPr>
              <a:t>8/10/2021</a:t>
            </a:fld>
            <a:endParaRPr lang="es-UY"/>
          </a:p>
        </p:txBody>
      </p:sp>
      <p:sp>
        <p:nvSpPr>
          <p:cNvPr id="4" name="Footer Placeholder 4"/>
          <p:cNvSpPr>
            <a:spLocks noGrp="1"/>
          </p:cNvSpPr>
          <p:nvPr>
            <p:ph type="ftr" sz="quarter" idx="11"/>
          </p:nvPr>
        </p:nvSpPr>
        <p:spPr/>
        <p:txBody>
          <a:bodyPr/>
          <a:lstStyle>
            <a:lvl1pPr>
              <a:defRPr/>
            </a:lvl1pPr>
          </a:lstStyle>
          <a:p>
            <a:pPr>
              <a:defRPr/>
            </a:pPr>
            <a:endParaRPr lang="es-UY"/>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pPr>
                <a:defRPr/>
              </a:pPr>
              <a:t>‹#›</a:t>
            </a:fld>
            <a:endParaRPr lang="es-UY"/>
          </a:p>
        </p:txBody>
      </p:sp>
    </p:spTree>
    <p:extLst>
      <p:ext uri="{BB962C8B-B14F-4D97-AF65-F5344CB8AC3E}">
        <p14:creationId xmlns:p14="http://schemas.microsoft.com/office/powerpoint/2010/main" val="24523739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2857777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805984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33365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866265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566012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835416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276492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4787550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313893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1212092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pPr>
                <a:defRPr/>
              </a:pPr>
              <a:t>8/10/2021</a:t>
            </a:fld>
            <a:endParaRPr lang="es-UY"/>
          </a:p>
        </p:txBody>
      </p:sp>
      <p:sp>
        <p:nvSpPr>
          <p:cNvPr id="3" name="Footer Placeholder 4"/>
          <p:cNvSpPr>
            <a:spLocks noGrp="1"/>
          </p:cNvSpPr>
          <p:nvPr>
            <p:ph type="ftr" sz="quarter" idx="11"/>
          </p:nvPr>
        </p:nvSpPr>
        <p:spPr/>
        <p:txBody>
          <a:bodyPr/>
          <a:lstStyle>
            <a:lvl1pPr>
              <a:defRPr/>
            </a:lvl1pPr>
          </a:lstStyle>
          <a:p>
            <a:pPr>
              <a:defRPr/>
            </a:pPr>
            <a:endParaRPr lang="es-UY"/>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pPr>
                <a:defRPr/>
              </a:pPr>
              <a:t>‹#›</a:t>
            </a:fld>
            <a:endParaRPr lang="es-UY"/>
          </a:p>
        </p:txBody>
      </p:sp>
    </p:spTree>
    <p:extLst>
      <p:ext uri="{BB962C8B-B14F-4D97-AF65-F5344CB8AC3E}">
        <p14:creationId xmlns:p14="http://schemas.microsoft.com/office/powerpoint/2010/main" val="29606175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4488663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8615029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6311510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9439921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4767906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07046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184788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040700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0265391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1515837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pPr>
                <a:defRPr/>
              </a:pPr>
              <a:t>8/10/2021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pPr>
                <a:defRPr/>
              </a:pPr>
              <a:t>‹#›</a:t>
            </a:fld>
            <a:endParaRPr lang="es-UY"/>
          </a:p>
        </p:txBody>
      </p:sp>
    </p:spTree>
    <p:extLst>
      <p:ext uri="{BB962C8B-B14F-4D97-AF65-F5344CB8AC3E}">
        <p14:creationId xmlns:p14="http://schemas.microsoft.com/office/powerpoint/2010/main" val="41071325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999060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5792119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3878764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603048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4976804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09777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5661753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398269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361226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FAD7ACD7-FE46-4E8E-B152-68D43D1E521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F499C-1D41-46A6-A28E-69233AD9877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53170236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pPr>
                <a:defRPr/>
              </a:pPr>
              <a:t>8/10/2021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pPr>
                <a:defRPr/>
              </a:pPr>
              <a:t>‹#›</a:t>
            </a:fld>
            <a:endParaRPr lang="es-UY"/>
          </a:p>
        </p:txBody>
      </p:sp>
    </p:spTree>
    <p:extLst>
      <p:ext uri="{BB962C8B-B14F-4D97-AF65-F5344CB8AC3E}">
        <p14:creationId xmlns:p14="http://schemas.microsoft.com/office/powerpoint/2010/main" val="89765415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7281342B-30DE-4847-867E-E81749C7DF87}"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4BB6CF-4C5D-4244-90C5-25FAB80FB59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219848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4EBB93-B65F-4722-88C6-3EA0D349E5C6}"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CEAE0A-35E7-478E-9D25-9DEC9061F616}"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402157876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9F7DF533-3C0A-46CE-849D-3260B5F85330}"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050C29-4BCC-4961-90B7-8ADF65EA980D}"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2539799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0B8DA851-A56C-4E41-8BFD-1D04FBA096F8}" type="datetimeFigureOut">
              <a:rPr lang="es-UY">
                <a:solidFill>
                  <a:prstClr val="black">
                    <a:tint val="75000"/>
                  </a:prstClr>
                </a:solidFill>
              </a:rPr>
              <a:pPr>
                <a:defRPr/>
              </a:pPr>
              <a:t>8/10/2021</a:t>
            </a:fld>
            <a:endParaRPr lang="es-UY">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E095F2-AC0C-4BEB-A3CE-9F18534D184F}"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931354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D0ED839F-31EC-4FF3-9AD2-54401CE69B12}" type="datetimeFigureOut">
              <a:rPr lang="es-UY">
                <a:solidFill>
                  <a:prstClr val="black">
                    <a:tint val="75000"/>
                  </a:prstClr>
                </a:solidFill>
              </a:rPr>
              <a:pPr>
                <a:defRPr/>
              </a:pPr>
              <a:t>8/10/2021</a:t>
            </a:fld>
            <a:endParaRPr lang="es-UY">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84536D-B0EA-4B64-B1A0-089856B66AB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127101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E12609-6A26-4ACE-ADCA-5AD37AAA01E5}" type="datetimeFigureOut">
              <a:rPr lang="es-UY">
                <a:solidFill>
                  <a:prstClr val="black">
                    <a:tint val="75000"/>
                  </a:prstClr>
                </a:solidFill>
              </a:rPr>
              <a:pPr>
                <a:defRPr/>
              </a:pPr>
              <a:t>8/10/2021</a:t>
            </a:fld>
            <a:endParaRPr lang="es-UY">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1BB7B0-5039-4FBD-A0E0-0A901C029A6E}"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144365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F3A02-8DD5-462E-B1F5-904EAE76DEE7}"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7F5C2-E3B8-4800-BED1-A757447FFB6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8691133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6861EE-DEEB-4D91-95B7-42742A9182B4}" type="datetimeFigureOut">
              <a:rPr lang="es-UY">
                <a:solidFill>
                  <a:prstClr val="black">
                    <a:tint val="75000"/>
                  </a:prstClr>
                </a:solidFill>
              </a:rPr>
              <a:pPr>
                <a:defRPr/>
              </a:pPr>
              <a:t>8/10/2021</a:t>
            </a:fld>
            <a:endParaRPr lang="es-UY">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FF2170-8E9C-4784-813F-67526F549293}"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6559496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3E7F54F0-8A51-40F2-920D-A6C1C88CB3A1}"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8D9056-D7E3-4A95-8BC0-3DD39A41A598}"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9207537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1B056BBC-0731-45D5-8A7A-0A6C44B97772}"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15EA0-2FB5-4028-972B-569299F7DAA0}"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24838096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pPr>
                <a:defRPr/>
              </a:pPr>
              <a:t>8/10/2021</a:t>
            </a:fld>
            <a:endParaRPr lang="es-U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pPr>
                <a:defRPr/>
              </a:pPr>
              <a:t>‹#›</a:t>
            </a:fld>
            <a:endParaRPr lang="es-U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564519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3085021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6934160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7266672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9173957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166433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4AD1115-A723-47D8-9D79-AAE4BA60FAC7}" type="slidenum">
              <a:rPr lang="en-US">
                <a:solidFill>
                  <a:srgbClr val="000000"/>
                </a:solidFill>
                <a:latin typeface="Arial"/>
                <a:cs typeface="+mn-cs"/>
              </a:rPr>
              <a:pPr>
                <a:defRPr/>
              </a:pPr>
              <a:t>‹#›</a:t>
            </a:fld>
            <a:endParaRPr lang="en-US">
              <a:solidFill>
                <a:srgbClr val="000000"/>
              </a:solidFill>
              <a:latin typeface="Arial"/>
              <a:cs typeface="+mn-cs"/>
            </a:endParaRPr>
          </a:p>
        </p:txBody>
      </p:sp>
    </p:spTree>
    <p:extLst>
      <p:ext uri="{BB962C8B-B14F-4D97-AF65-F5344CB8AC3E}">
        <p14:creationId xmlns:p14="http://schemas.microsoft.com/office/powerpoint/2010/main" val="2835289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9344163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888767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12822906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35614943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8111985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0CC312-BC14-4A7A-8663-594F442B738A}" type="datetimeFigureOut">
              <a:rPr lang="es-UY">
                <a:solidFill>
                  <a:prstClr val="black">
                    <a:tint val="75000"/>
                  </a:prstClr>
                </a:solidFill>
              </a:rPr>
              <a:pPr>
                <a:defRPr/>
              </a:pPr>
              <a:t>8/10/2021</a:t>
            </a:fld>
            <a:endParaRPr lang="es-U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A41D1D-2ED3-4380-8D0F-0572E38F01CA}" type="slidenum">
              <a:rPr lang="es-UY">
                <a:solidFill>
                  <a:prstClr val="black">
                    <a:tint val="75000"/>
                  </a:prstClr>
                </a:solidFill>
              </a:rPr>
              <a:pPr>
                <a:defRPr/>
              </a:pPr>
              <a:t>‹#›</a:t>
            </a:fld>
            <a:endParaRPr lang="es-UY">
              <a:solidFill>
                <a:prstClr val="black">
                  <a:tint val="75000"/>
                </a:prstClr>
              </a:solidFill>
            </a:endParaRPr>
          </a:p>
        </p:txBody>
      </p:sp>
    </p:spTree>
    <p:extLst>
      <p:ext uri="{BB962C8B-B14F-4D97-AF65-F5344CB8AC3E}">
        <p14:creationId xmlns:p14="http://schemas.microsoft.com/office/powerpoint/2010/main" val="7993147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zocutif0cQ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50.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3.xml"/><Relationship Id="rId1" Type="http://schemas.openxmlformats.org/officeDocument/2006/relationships/vmlDrawing" Target="../drawings/vmlDrawing2.v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ryrXAGY1dmE"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7.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9.xml"/><Relationship Id="rId1" Type="http://schemas.openxmlformats.org/officeDocument/2006/relationships/vmlDrawing" Target="../drawings/vmlDrawing4.v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5.xml"/><Relationship Id="rId1" Type="http://schemas.openxmlformats.org/officeDocument/2006/relationships/vmlDrawing" Target="../drawings/vmlDrawing5.v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0.xml"/><Relationship Id="rId1" Type="http://schemas.openxmlformats.org/officeDocument/2006/relationships/vmlDrawing" Target="../drawings/vmlDrawing6.vml"/><Relationship Id="rId4" Type="http://schemas.openxmlformats.org/officeDocument/2006/relationships/image" Target="../media/image58.em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730426"/>
          </a:xfrm>
        </p:spPr>
        <p:txBody>
          <a:bodyPr/>
          <a:lstStyle/>
          <a:p>
            <a:r>
              <a:rPr lang="en-US" sz="8000" dirty="0"/>
              <a:t>Geological Events</a:t>
            </a:r>
          </a:p>
        </p:txBody>
      </p:sp>
      <p:sp>
        <p:nvSpPr>
          <p:cNvPr id="3" name="Content Placeholder 2"/>
          <p:cNvSpPr>
            <a:spLocks noGrp="1"/>
          </p:cNvSpPr>
          <p:nvPr>
            <p:ph idx="1"/>
          </p:nvPr>
        </p:nvSpPr>
        <p:spPr/>
        <p:txBody>
          <a:bodyPr/>
          <a:lstStyle/>
          <a:p>
            <a:pPr marL="0" indent="0">
              <a:buNone/>
            </a:pPr>
            <a:r>
              <a:rPr lang="en-US" dirty="0"/>
              <a:t>                                                        </a:t>
            </a:r>
          </a:p>
          <a:p>
            <a:pPr marL="0" indent="0">
              <a:buNone/>
            </a:pPr>
            <a:endParaRPr lang="en-US" sz="2400" i="1" dirty="0">
              <a:solidFill>
                <a:srgbClr val="FFC000"/>
              </a:solidFill>
            </a:endParaRPr>
          </a:p>
          <a:p>
            <a:pPr marL="0" indent="0">
              <a:buNone/>
            </a:pPr>
            <a:endParaRPr lang="en-US" sz="2400" i="1" dirty="0">
              <a:solidFill>
                <a:srgbClr val="FFC000"/>
              </a:solidFill>
            </a:endParaRPr>
          </a:p>
          <a:p>
            <a:pPr marL="0" indent="0">
              <a:buNone/>
            </a:pPr>
            <a:endParaRPr lang="en-US" sz="2400" i="1" dirty="0">
              <a:solidFill>
                <a:srgbClr val="FFC000"/>
              </a:solidFill>
            </a:endParaRPr>
          </a:p>
          <a:p>
            <a:pPr marL="0" indent="0">
              <a:buNone/>
            </a:pPr>
            <a:r>
              <a:rPr lang="en-US" sz="2400" i="1" dirty="0">
                <a:solidFill>
                  <a:srgbClr val="FFC000"/>
                </a:solidFill>
              </a:rPr>
              <a:t>                                                                                          Ms. Edwards</a:t>
            </a:r>
          </a:p>
        </p:txBody>
      </p:sp>
    </p:spTree>
    <p:extLst>
      <p:ext uri="{BB962C8B-B14F-4D97-AF65-F5344CB8AC3E}">
        <p14:creationId xmlns:p14="http://schemas.microsoft.com/office/powerpoint/2010/main" val="29235314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7"/>
          <p:cNvSpPr txBox="1">
            <a:spLocks/>
          </p:cNvSpPr>
          <p:nvPr/>
        </p:nvSpPr>
        <p:spPr>
          <a:xfrm>
            <a:off x="411642" y="620688"/>
            <a:ext cx="8424936" cy="25922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prstClr val="black"/>
                </a:solidFill>
              </a:rPr>
              <a:t>During the 1940s and 1950s, using technology developed during World War I, scientists began using sound waves to map the ocean floor.</a:t>
            </a:r>
            <a:endParaRPr lang="es-ES" sz="2000" dirty="0">
              <a:solidFill>
                <a:prstClr val="black"/>
              </a:solidFill>
            </a:endParaRPr>
          </a:p>
        </p:txBody>
      </p:sp>
      <p:pic>
        <p:nvPicPr>
          <p:cNvPr id="1026" name="Picture 2" descr="http://www.gislounge.com/wp-content/uploads/2013/10/ocea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584" y="3130296"/>
            <a:ext cx="6369144" cy="363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46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p:cNvSpPr>
          <p:nvPr/>
        </p:nvSpPr>
        <p:spPr>
          <a:xfrm>
            <a:off x="179512" y="692696"/>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800" b="1" dirty="0">
                <a:solidFill>
                  <a:prstClr val="black"/>
                </a:solidFill>
              </a:rPr>
              <a:t>Researchers discovered an underwater system of ridges (mountains) and valleys like those found on the continents. </a:t>
            </a:r>
            <a:endParaRPr lang="es-ES" sz="38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indiana.edu/~g105lab/images/gaia_chapter_13/oce06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92" y="3284983"/>
            <a:ext cx="3810000" cy="2466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user.physics.unc.edu/~evans/pub/A31/Lecture09-Earth/mid-ocean-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636912"/>
            <a:ext cx="3695700" cy="4000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919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par>
                          <p:cTn id="14" fill="hold">
                            <p:stCondLst>
                              <p:cond delay="6500"/>
                            </p:stCondLst>
                            <p:childTnLst>
                              <p:par>
                                <p:cTn id="15" presetID="10" presetClass="entr" presetSubtype="0" fill="hold" nodeType="afterEffect">
                                  <p:stCondLst>
                                    <p:cond delay="100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179512" y="692696"/>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800" b="1" dirty="0">
                <a:solidFill>
                  <a:prstClr val="black"/>
                </a:solidFill>
              </a:rPr>
              <a:t>The theory of seafloor spreading explains the formation of the underwater mountain ranges.</a:t>
            </a:r>
            <a:endParaRPr lang="es-ES" sz="38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upload.wikimedia.org/wikipedia/commons/5/56/Ridge_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335" y="3021991"/>
            <a:ext cx="7027819" cy="359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79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50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5904656" cy="1143000"/>
          </a:xfrm>
        </p:spPr>
        <p:txBody>
          <a:bodyPr/>
          <a:lstStyle/>
          <a:p>
            <a:pPr algn="l"/>
            <a:r>
              <a:rPr lang="en-US" sz="5400" b="1" u="sng" dirty="0"/>
              <a:t>Seafloor Spreading</a:t>
            </a:r>
          </a:p>
        </p:txBody>
      </p:sp>
      <p:sp>
        <p:nvSpPr>
          <p:cNvPr id="3" name="Content Placeholder 2"/>
          <p:cNvSpPr>
            <a:spLocks noGrp="1"/>
          </p:cNvSpPr>
          <p:nvPr>
            <p:ph idx="1"/>
          </p:nvPr>
        </p:nvSpPr>
        <p:spPr>
          <a:xfrm>
            <a:off x="251520" y="1484784"/>
            <a:ext cx="8424936" cy="4248471"/>
          </a:xfrm>
        </p:spPr>
        <p:txBody>
          <a:bodyPr/>
          <a:lstStyle/>
          <a:p>
            <a:r>
              <a:rPr lang="en-US" dirty="0"/>
              <a:t>Hot, less dense material below </a:t>
            </a:r>
            <a:br>
              <a:rPr lang="en-US" dirty="0"/>
            </a:br>
            <a:r>
              <a:rPr lang="en-US" dirty="0"/>
              <a:t>the Earth’s crust rises toward the </a:t>
            </a:r>
            <a:br>
              <a:rPr lang="en-US" dirty="0"/>
            </a:br>
            <a:r>
              <a:rPr lang="en-US" dirty="0"/>
              <a:t>surface at the mid-ocean ridges.</a:t>
            </a:r>
          </a:p>
          <a:p>
            <a:r>
              <a:rPr lang="en-US" dirty="0"/>
              <a:t>The seafloor spreads apart and magma is forced upward pushing the older seafloor away from the ridge in opposite directions.</a:t>
            </a:r>
          </a:p>
          <a:p>
            <a:r>
              <a:rPr lang="en-US" dirty="0"/>
              <a:t>The magma becomes solid as it cools and sinks forming new seafloor.</a:t>
            </a:r>
          </a:p>
        </p:txBody>
      </p:sp>
      <p:pic>
        <p:nvPicPr>
          <p:cNvPr id="6146" name="Picture 2" descr="http://facstaff.gpc.edu/~pgore/images/diverg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5231" y="980728"/>
            <a:ext cx="2280251"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152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1000"/>
                                  </p:stCondLst>
                                  <p:childTnLst>
                                    <p:set>
                                      <p:cBhvr>
                                        <p:cTn id="33" dur="1" fill="hold">
                                          <p:stCondLst>
                                            <p:cond delay="0"/>
                                          </p:stCondLst>
                                        </p:cTn>
                                        <p:tgtEl>
                                          <p:spTgt spid="6146"/>
                                        </p:tgtEl>
                                        <p:attrNameLst>
                                          <p:attrName>style.visibility</p:attrName>
                                        </p:attrNameLst>
                                      </p:cBhvr>
                                      <p:to>
                                        <p:strVal val="visible"/>
                                      </p:to>
                                    </p:set>
                                    <p:animEffect transition="in" filter="fade">
                                      <p:cBhvr>
                                        <p:cTn id="34"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35" y="692696"/>
            <a:ext cx="8229600" cy="1143000"/>
          </a:xfrm>
        </p:spPr>
        <p:txBody>
          <a:bodyPr/>
          <a:lstStyle/>
          <a:p>
            <a:r>
              <a:rPr lang="en-US" sz="7200" b="1" u="sng" dirty="0"/>
              <a:t>Seafloor Spreading</a:t>
            </a:r>
          </a:p>
        </p:txBody>
      </p:sp>
      <p:pic>
        <p:nvPicPr>
          <p:cNvPr id="4100" name="Picture 4" descr="http://web.gccaz.edu/~lnewman/gph111/topic_units/plates/14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33" y="2348880"/>
            <a:ext cx="8383016" cy="305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4914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p:cNvSpPr>
          <p:nvPr/>
        </p:nvSpPr>
        <p:spPr>
          <a:xfrm>
            <a:off x="279969" y="836712"/>
            <a:ext cx="8545632" cy="244827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A new theory that combined continental drift and seafloor spreading was developed known as the theory of Plate Tectonics.</a:t>
            </a:r>
            <a:endParaRPr lang="es-ES" sz="4000" dirty="0">
              <a:solidFill>
                <a:prstClr val="black"/>
              </a:solidFill>
            </a:endParaRPr>
          </a:p>
        </p:txBody>
      </p:sp>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www.windows2universe.org/earth/images/earth_plates_usgs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477" y="3573016"/>
            <a:ext cx="5169807" cy="30114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361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67267" y="668693"/>
            <a:ext cx="8809466" cy="201622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00" b="1" dirty="0">
                <a:solidFill>
                  <a:prstClr val="black"/>
                </a:solidFill>
              </a:rPr>
              <a:t>The theory of Plate Tectonics states that the Earth’s crust and part of the Upper Mantle are broken into plates (sections) that move.</a:t>
            </a:r>
            <a:endParaRPr lang="es-ES" sz="3700" dirty="0">
              <a:solidFill>
                <a:prstClr val="black"/>
              </a:solidFill>
            </a:endParaRPr>
          </a:p>
        </p:txBody>
      </p:sp>
      <p:pic>
        <p:nvPicPr>
          <p:cNvPr id="2050" name="Picture 2" descr="http://mail.colonial.net/~hkaiter/A_IMAGES/tectonic-plates-27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84917"/>
            <a:ext cx="3600400" cy="40004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936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8"/>
          <p:cNvSpPr>
            <a:spLocks noChangeArrowheads="1"/>
          </p:cNvSpPr>
          <p:nvPr/>
        </p:nvSpPr>
        <p:spPr bwMode="auto">
          <a:xfrm>
            <a:off x="6248400" y="0"/>
            <a:ext cx="2438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mn-cs"/>
            </a:endParaRPr>
          </a:p>
        </p:txBody>
      </p:sp>
      <p:grpSp>
        <p:nvGrpSpPr>
          <p:cNvPr id="21" name="Group 20"/>
          <p:cNvGrpSpPr/>
          <p:nvPr/>
        </p:nvGrpSpPr>
        <p:grpSpPr>
          <a:xfrm>
            <a:off x="-42512" y="1095375"/>
            <a:ext cx="5953125" cy="5762625"/>
            <a:chOff x="-42512" y="1095375"/>
            <a:chExt cx="5953125" cy="5762625"/>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2" y="1095375"/>
              <a:ext cx="595312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4953000"/>
              <a:ext cx="2056598"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Inner Core</a:t>
              </a:r>
              <a:br>
                <a:rPr lang="en-US" sz="2400" b="1" dirty="0">
                  <a:solidFill>
                    <a:srgbClr val="000000"/>
                  </a:solidFill>
                </a:rPr>
              </a:br>
              <a:r>
                <a:rPr lang="en-US" sz="2400" b="1" dirty="0">
                  <a:solidFill>
                    <a:srgbClr val="000000"/>
                  </a:solidFill>
                </a:rPr>
                <a:t>Solid</a:t>
              </a:r>
            </a:p>
          </p:txBody>
        </p:sp>
        <p:sp>
          <p:nvSpPr>
            <p:cNvPr id="15" name="Rectangle 14"/>
            <p:cNvSpPr/>
            <p:nvPr/>
          </p:nvSpPr>
          <p:spPr>
            <a:xfrm>
              <a:off x="279283" y="2667000"/>
              <a:ext cx="2463917"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Outer Core</a:t>
              </a:r>
            </a:p>
            <a:p>
              <a:pPr algn="ctr" fontAlgn="auto">
                <a:spcBef>
                  <a:spcPts val="0"/>
                </a:spcBef>
                <a:spcAft>
                  <a:spcPts val="0"/>
                </a:spcAft>
              </a:pPr>
              <a:r>
                <a:rPr lang="en-US" sz="2400" b="1" dirty="0">
                  <a:solidFill>
                    <a:srgbClr val="000000"/>
                  </a:solidFill>
                </a:rPr>
                <a:t>Liquid</a:t>
              </a:r>
            </a:p>
          </p:txBody>
        </p:sp>
      </p:grpSp>
      <p:sp>
        <p:nvSpPr>
          <p:cNvPr id="18" name="Rectangle 17"/>
          <p:cNvSpPr/>
          <p:nvPr/>
        </p:nvSpPr>
        <p:spPr>
          <a:xfrm>
            <a:off x="3639152" y="2286000"/>
            <a:ext cx="1219200" cy="585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Mantle</a:t>
            </a:r>
          </a:p>
        </p:txBody>
      </p:sp>
      <p:grpSp>
        <p:nvGrpSpPr>
          <p:cNvPr id="20" name="Group 19"/>
          <p:cNvGrpSpPr/>
          <p:nvPr/>
        </p:nvGrpSpPr>
        <p:grpSpPr>
          <a:xfrm>
            <a:off x="3429000" y="1600200"/>
            <a:ext cx="178519" cy="1848853"/>
            <a:chOff x="3429000" y="1600200"/>
            <a:chExt cx="178519" cy="1848853"/>
          </a:xfrm>
        </p:grpSpPr>
        <p:cxnSp>
          <p:nvCxnSpPr>
            <p:cNvPr id="10" name="Straight Connector 9"/>
            <p:cNvCxnSpPr/>
            <p:nvPr/>
          </p:nvCxnSpPr>
          <p:spPr>
            <a:xfrm flipH="1" flipV="1">
              <a:off x="3513447" y="1600200"/>
              <a:ext cx="7822" cy="182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29000" y="1600200"/>
              <a:ext cx="168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38625" y="3449053"/>
              <a:ext cx="168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205966" y="113899"/>
            <a:ext cx="1554829" cy="1087781"/>
            <a:chOff x="1205966" y="133149"/>
            <a:chExt cx="1554829" cy="1087781"/>
          </a:xfrm>
        </p:grpSpPr>
        <p:cxnSp>
          <p:nvCxnSpPr>
            <p:cNvPr id="8" name="Straight Arrow Connector 7"/>
            <p:cNvCxnSpPr/>
            <p:nvPr/>
          </p:nvCxnSpPr>
          <p:spPr>
            <a:xfrm>
              <a:off x="1981200" y="666550"/>
              <a:ext cx="0" cy="554380"/>
            </a:xfrm>
            <a:prstGeom prst="straightConnector1">
              <a:avLst/>
            </a:prstGeom>
            <a:ln w="984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05966" y="133149"/>
              <a:ext cx="1554829"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srgbClr val="000000"/>
                  </a:solidFill>
                </a:rPr>
                <a:t>Crust</a:t>
              </a:r>
            </a:p>
          </p:txBody>
        </p:sp>
      </p:grpSp>
      <p:grpSp>
        <p:nvGrpSpPr>
          <p:cNvPr id="53" name="Group 52"/>
          <p:cNvGrpSpPr/>
          <p:nvPr/>
        </p:nvGrpSpPr>
        <p:grpSpPr>
          <a:xfrm>
            <a:off x="5828900" y="2777489"/>
            <a:ext cx="2768868" cy="585136"/>
            <a:chOff x="5828900" y="2777489"/>
            <a:chExt cx="2768868" cy="585136"/>
          </a:xfrm>
        </p:grpSpPr>
        <p:grpSp>
          <p:nvGrpSpPr>
            <p:cNvPr id="42" name="Group 41"/>
            <p:cNvGrpSpPr/>
            <p:nvPr/>
          </p:nvGrpSpPr>
          <p:grpSpPr>
            <a:xfrm>
              <a:off x="5828900" y="2971800"/>
              <a:ext cx="419500" cy="206140"/>
              <a:chOff x="5828900" y="2971800"/>
              <a:chExt cx="419500" cy="206140"/>
            </a:xfrm>
          </p:grpSpPr>
          <p:grpSp>
            <p:nvGrpSpPr>
              <p:cNvPr id="35" name="Group 34"/>
              <p:cNvGrpSpPr/>
              <p:nvPr/>
            </p:nvGrpSpPr>
            <p:grpSpPr>
              <a:xfrm>
                <a:off x="5828900" y="2971800"/>
                <a:ext cx="307208" cy="206140"/>
                <a:chOff x="5828900" y="2971800"/>
                <a:chExt cx="307208" cy="206140"/>
              </a:xfrm>
            </p:grpSpPr>
            <p:cxnSp>
              <p:nvCxnSpPr>
                <p:cNvPr id="24" name="Straight Connector 23"/>
                <p:cNvCxnSpPr/>
                <p:nvPr/>
              </p:nvCxnSpPr>
              <p:spPr>
                <a:xfrm>
                  <a:off x="5828900" y="2971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31308" y="3168315"/>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24076" y="2971800"/>
                  <a:ext cx="0" cy="2061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6136108" y="3070057"/>
                <a:ext cx="1122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6235568" y="2777489"/>
              <a:ext cx="2362200" cy="585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dirty="0">
                  <a:solidFill>
                    <a:srgbClr val="000000"/>
                  </a:solidFill>
                </a:rPr>
                <a:t>Lithosphere – Crust and Upper Layer of the Mantle</a:t>
              </a:r>
            </a:p>
          </p:txBody>
        </p:sp>
      </p:grpSp>
      <p:grpSp>
        <p:nvGrpSpPr>
          <p:cNvPr id="52" name="Group 51"/>
          <p:cNvGrpSpPr/>
          <p:nvPr/>
        </p:nvGrpSpPr>
        <p:grpSpPr>
          <a:xfrm>
            <a:off x="5831308" y="3449053"/>
            <a:ext cx="2751220" cy="1288982"/>
            <a:chOff x="5831308" y="3449053"/>
            <a:chExt cx="2751220" cy="1288982"/>
          </a:xfrm>
        </p:grpSpPr>
        <p:sp>
          <p:nvSpPr>
            <p:cNvPr id="59" name="Rectangle 58"/>
            <p:cNvSpPr/>
            <p:nvPr/>
          </p:nvSpPr>
          <p:spPr>
            <a:xfrm>
              <a:off x="6220328" y="3595035"/>
              <a:ext cx="2362200"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dirty="0">
                  <a:solidFill>
                    <a:srgbClr val="000000"/>
                  </a:solidFill>
                </a:rPr>
                <a:t>Layer of the Mantle (asthenosphere) that consists of hot rock of tar-like consistency, which slowly moves</a:t>
              </a:r>
            </a:p>
          </p:txBody>
        </p:sp>
        <p:cxnSp>
          <p:nvCxnSpPr>
            <p:cNvPr id="44" name="Straight Connector 43"/>
            <p:cNvCxnSpPr/>
            <p:nvPr/>
          </p:nvCxnSpPr>
          <p:spPr>
            <a:xfrm>
              <a:off x="5831308" y="3449053"/>
              <a:ext cx="389020" cy="527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076056" y="293739"/>
            <a:ext cx="3744416" cy="1815882"/>
          </a:xfrm>
          <a:prstGeom prst="rect">
            <a:avLst/>
          </a:prstGeom>
          <a:noFill/>
          <a:ln w="25400">
            <a:solidFill>
              <a:schemeClr val="tx1"/>
            </a:solidFill>
          </a:ln>
        </p:spPr>
        <p:txBody>
          <a:bodyPr wrap="square" rtlCol="0">
            <a:spAutoFit/>
          </a:bodyPr>
          <a:lstStyle/>
          <a:p>
            <a:pPr algn="ctr"/>
            <a:r>
              <a:rPr lang="en-US" sz="2800" b="1" dirty="0"/>
              <a:t>The “plates” of the lithosphere float and move around on the asthenosphere.</a:t>
            </a:r>
          </a:p>
        </p:txBody>
      </p:sp>
    </p:spTree>
    <p:extLst>
      <p:ext uri="{BB962C8B-B14F-4D97-AF65-F5344CB8AC3E}">
        <p14:creationId xmlns:p14="http://schemas.microsoft.com/office/powerpoint/2010/main" val="26081565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20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up)">
                                      <p:cBhvr>
                                        <p:cTn id="24" dur="20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left)">
                                      <p:cBhvr>
                                        <p:cTn id="29" dur="2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52737"/>
          </a:xfrm>
        </p:spPr>
        <p:txBody>
          <a:bodyPr/>
          <a:lstStyle/>
          <a:p>
            <a:r>
              <a:rPr lang="en-US" sz="4800" b="1" u="sng" dirty="0"/>
              <a:t>Plate Boundary Map</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47581" y="304748"/>
            <a:ext cx="5632814" cy="71287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12489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67267" y="188640"/>
            <a:ext cx="8809466" cy="124813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s-ES" sz="3700" dirty="0">
              <a:solidFill>
                <a:prstClr val="black"/>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59" y="908720"/>
            <a:ext cx="6893198" cy="439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p:cNvSpPr txBox="1">
            <a:spLocks/>
          </p:cNvSpPr>
          <p:nvPr/>
        </p:nvSpPr>
        <p:spPr>
          <a:xfrm>
            <a:off x="133897" y="5465488"/>
            <a:ext cx="8809466" cy="1111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00" b="1" dirty="0">
                <a:solidFill>
                  <a:prstClr val="black"/>
                </a:solidFill>
              </a:rPr>
              <a:t>Volcanoes and Earthquakes form along tectonic plate boundaries</a:t>
            </a:r>
            <a:endParaRPr lang="es-ES" sz="3700" dirty="0">
              <a:solidFill>
                <a:prstClr val="black"/>
              </a:solidFill>
            </a:endParaRPr>
          </a:p>
        </p:txBody>
      </p:sp>
    </p:spTree>
    <p:extLst>
      <p:ext uri="{BB962C8B-B14F-4D97-AF65-F5344CB8AC3E}">
        <p14:creationId xmlns:p14="http://schemas.microsoft.com/office/powerpoint/2010/main" val="8642525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5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500"/>
                                        <p:tgtEl>
                                          <p:spTgt spid="5123"/>
                                        </p:tgtEl>
                                      </p:cBhvr>
                                    </p:animEffect>
                                  </p:childTnLst>
                                </p:cTn>
                              </p:par>
                            </p:childTnLst>
                          </p:cTn>
                        </p:par>
                        <p:par>
                          <p:cTn id="15" fill="hold">
                            <p:stCondLst>
                              <p:cond delay="500"/>
                            </p:stCondLst>
                            <p:childTnLst>
                              <p:par>
                                <p:cTn id="16" presetID="47"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p:cNvSpPr>
          <p:nvPr>
            <p:ph type="ctrTitle"/>
          </p:nvPr>
        </p:nvSpPr>
        <p:spPr>
          <a:xfrm>
            <a:off x="127258" y="365791"/>
            <a:ext cx="8856983" cy="2880320"/>
          </a:xfrm>
        </p:spPr>
        <p:txBody>
          <a:bodyPr/>
          <a:lstStyle/>
          <a:p>
            <a:r>
              <a:rPr lang="es-UY" dirty="0" err="1"/>
              <a:t>Activating</a:t>
            </a:r>
            <a:r>
              <a:rPr lang="es-UY" dirty="0"/>
              <a:t> </a:t>
            </a:r>
            <a:r>
              <a:rPr lang="es-UY" dirty="0" err="1"/>
              <a:t>Strategy</a:t>
            </a:r>
            <a:r>
              <a:rPr lang="es-UY" dirty="0"/>
              <a:t>:</a:t>
            </a:r>
            <a:br>
              <a:rPr lang="es-UY" dirty="0"/>
            </a:br>
            <a:r>
              <a:rPr lang="en-US" sz="3400" u="sng" dirty="0">
                <a:solidFill>
                  <a:srgbClr val="0000FF"/>
                </a:solidFill>
                <a:ea typeface="Calibri"/>
                <a:hlinkClick r:id="rId3"/>
              </a:rPr>
              <a:t>Ice Age: </a:t>
            </a:r>
            <a:r>
              <a:rPr lang="en-US" sz="3400" u="sng" dirty="0" err="1">
                <a:solidFill>
                  <a:srgbClr val="0000FF"/>
                </a:solidFill>
                <a:ea typeface="Calibri"/>
                <a:hlinkClick r:id="rId3"/>
              </a:rPr>
              <a:t>Scrat</a:t>
            </a:r>
            <a:r>
              <a:rPr lang="en-US" sz="3400" u="sng" dirty="0">
                <a:solidFill>
                  <a:srgbClr val="0000FF"/>
                </a:solidFill>
                <a:ea typeface="Calibri"/>
                <a:hlinkClick r:id="rId3"/>
              </a:rPr>
              <a:t> Continental Crack Up</a:t>
            </a:r>
            <a:r>
              <a:rPr lang="en-US" sz="3400" dirty="0">
                <a:ea typeface="Calibri"/>
              </a:rPr>
              <a:t> video clip </a:t>
            </a:r>
            <a:endParaRPr lang="es-ES" sz="3400" dirty="0"/>
          </a:p>
        </p:txBody>
      </p:sp>
      <p:sp>
        <p:nvSpPr>
          <p:cNvPr id="3" name="Rectangle 2"/>
          <p:cNvSpPr/>
          <p:nvPr/>
        </p:nvSpPr>
        <p:spPr>
          <a:xfrm>
            <a:off x="420621" y="3212976"/>
            <a:ext cx="8424936" cy="2308324"/>
          </a:xfrm>
          <a:prstGeom prst="rect">
            <a:avLst/>
          </a:prstGeom>
        </p:spPr>
        <p:txBody>
          <a:bodyPr wrap="square">
            <a:spAutoFit/>
          </a:bodyPr>
          <a:lstStyle/>
          <a:p>
            <a:r>
              <a:rPr lang="en-US" sz="3600" dirty="0">
                <a:solidFill>
                  <a:prstClr val="black"/>
                </a:solidFill>
                <a:latin typeface="+mj-lt"/>
                <a:ea typeface="Calibri"/>
                <a:cs typeface="+mj-cs"/>
              </a:rPr>
              <a:t>(1) Which part(s) of </a:t>
            </a:r>
            <a:r>
              <a:rPr lang="en-US" sz="3600" dirty="0" err="1">
                <a:solidFill>
                  <a:prstClr val="black"/>
                </a:solidFill>
                <a:latin typeface="+mj-lt"/>
                <a:ea typeface="Calibri"/>
                <a:cs typeface="+mj-cs"/>
              </a:rPr>
              <a:t>Scrat’s</a:t>
            </a:r>
            <a:r>
              <a:rPr lang="en-US" sz="3600" dirty="0">
                <a:solidFill>
                  <a:prstClr val="black"/>
                </a:solidFill>
                <a:latin typeface="+mj-lt"/>
                <a:ea typeface="Calibri"/>
                <a:cs typeface="+mj-cs"/>
              </a:rPr>
              <a:t> adventure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      is accurate?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(2) Which part(s) of </a:t>
            </a:r>
            <a:r>
              <a:rPr lang="en-US" sz="3600" dirty="0" err="1">
                <a:solidFill>
                  <a:prstClr val="black"/>
                </a:solidFill>
                <a:latin typeface="+mj-lt"/>
                <a:ea typeface="Calibri"/>
                <a:cs typeface="+mj-cs"/>
              </a:rPr>
              <a:t>Scrat’s</a:t>
            </a:r>
            <a:r>
              <a:rPr lang="en-US" sz="3600" dirty="0">
                <a:solidFill>
                  <a:prstClr val="black"/>
                </a:solidFill>
                <a:latin typeface="+mj-lt"/>
                <a:ea typeface="Calibri"/>
                <a:cs typeface="+mj-cs"/>
              </a:rPr>
              <a:t> adventure </a:t>
            </a:r>
            <a:br>
              <a:rPr lang="en-US" sz="3600" dirty="0">
                <a:solidFill>
                  <a:prstClr val="black"/>
                </a:solidFill>
                <a:latin typeface="+mj-lt"/>
                <a:ea typeface="Calibri"/>
                <a:cs typeface="+mj-cs"/>
              </a:rPr>
            </a:br>
            <a:r>
              <a:rPr lang="en-US" sz="3600" dirty="0">
                <a:solidFill>
                  <a:prstClr val="black"/>
                </a:solidFill>
                <a:latin typeface="+mj-lt"/>
                <a:ea typeface="Calibri"/>
                <a:cs typeface="+mj-cs"/>
              </a:rPr>
              <a:t>      is not accurate? </a:t>
            </a:r>
            <a:endParaRPr 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512168"/>
          </a:xfrm>
        </p:spPr>
        <p:txBody>
          <a:bodyPr/>
          <a:lstStyle/>
          <a:p>
            <a:pPr lvl="0" eaLnBrk="1" hangingPunct="1"/>
            <a:r>
              <a:rPr lang="en-US" sz="4000" b="1" dirty="0">
                <a:solidFill>
                  <a:prstClr val="black"/>
                </a:solidFill>
                <a:latin typeface="Arial" charset="0"/>
                <a:ea typeface="+mn-ea"/>
                <a:cs typeface="Arial" charset="0"/>
              </a:rPr>
              <a:t>When plates move, they can interact in several ways:</a:t>
            </a:r>
            <a:endParaRPr lang="en-US" dirty="0"/>
          </a:p>
        </p:txBody>
      </p:sp>
      <p:sp>
        <p:nvSpPr>
          <p:cNvPr id="3" name="Content Placeholder 2"/>
          <p:cNvSpPr>
            <a:spLocks noGrp="1"/>
          </p:cNvSpPr>
          <p:nvPr>
            <p:ph idx="1"/>
          </p:nvPr>
        </p:nvSpPr>
        <p:spPr>
          <a:xfrm>
            <a:off x="251520" y="2001896"/>
            <a:ext cx="8640960" cy="2376264"/>
          </a:xfrm>
        </p:spPr>
        <p:txBody>
          <a:bodyPr/>
          <a:lstStyle/>
          <a:p>
            <a:r>
              <a:rPr lang="en-US" sz="4200" dirty="0"/>
              <a:t>They can move toward each other </a:t>
            </a:r>
          </a:p>
          <a:p>
            <a:r>
              <a:rPr lang="en-US" sz="4200" dirty="0"/>
              <a:t>They can pull apart from each other</a:t>
            </a:r>
          </a:p>
          <a:p>
            <a:r>
              <a:rPr lang="en-US" sz="4200" dirty="0"/>
              <a:t>They can slide alongside one another</a:t>
            </a:r>
          </a:p>
        </p:txBody>
      </p:sp>
      <p:sp>
        <p:nvSpPr>
          <p:cNvPr id="6" name="Title 1"/>
          <p:cNvSpPr txBox="1">
            <a:spLocks/>
          </p:cNvSpPr>
          <p:nvPr/>
        </p:nvSpPr>
        <p:spPr bwMode="auto">
          <a:xfrm>
            <a:off x="446567" y="4365104"/>
            <a:ext cx="82296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b="1" dirty="0">
                <a:solidFill>
                  <a:prstClr val="black"/>
                </a:solidFill>
                <a:latin typeface="Arial" charset="0"/>
                <a:cs typeface="Arial" charset="0"/>
              </a:rPr>
              <a:t>The result of plate movement can be seen at plate boundaries.</a:t>
            </a:r>
            <a:endParaRPr lang="en-US" dirty="0">
              <a:solidFill>
                <a:prstClr val="black"/>
              </a:solidFill>
            </a:endParaRPr>
          </a:p>
        </p:txBody>
      </p:sp>
    </p:spTree>
    <p:extLst>
      <p:ext uri="{BB962C8B-B14F-4D97-AF65-F5344CB8AC3E}">
        <p14:creationId xmlns:p14="http://schemas.microsoft.com/office/powerpoint/2010/main" val="11500504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7" presetClass="entr" presetSubtype="0" fill="hold" grpId="0" nodeType="after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7" presetClass="entr" presetSubtype="0" fill="hold" grpId="0" nodeType="after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7"/>
          <p:cNvSpPr txBox="1">
            <a:spLocks/>
          </p:cNvSpPr>
          <p:nvPr/>
        </p:nvSpPr>
        <p:spPr>
          <a:xfrm>
            <a:off x="143726" y="908720"/>
            <a:ext cx="8809466" cy="273630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br>
              <a:rPr lang="en-US" sz="5800" b="1" dirty="0">
                <a:solidFill>
                  <a:prstClr val="black"/>
                </a:solidFill>
              </a:rPr>
            </a:br>
            <a:r>
              <a:rPr lang="en-US" sz="5800" b="1" dirty="0">
                <a:solidFill>
                  <a:prstClr val="black"/>
                </a:solidFill>
              </a:rPr>
              <a:t>two plates are moving apart and new crust is created</a:t>
            </a:r>
            <a:endParaRPr lang="es-ES" sz="5800" dirty="0">
              <a:solidFill>
                <a:prstClr val="black"/>
              </a:solidFill>
            </a:endParaRPr>
          </a:p>
        </p:txBody>
      </p:sp>
      <p:pic>
        <p:nvPicPr>
          <p:cNvPr id="6" name="Picture 2" descr="http://facstaff.gpc.edu/~pgore/images/divergen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994833"/>
            <a:ext cx="4392488" cy="263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15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descr="http://www.bbc.co.uk/staticarchive/99674b272695d3a9b9afa83b291272b14ae61d4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02" y="2839880"/>
            <a:ext cx="4248667" cy="401812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85299" y="39778"/>
            <a:ext cx="8820472" cy="2276872"/>
            <a:chOff x="185299" y="39778"/>
            <a:chExt cx="8820472" cy="2276872"/>
          </a:xfrm>
        </p:grpSpPr>
        <p:sp>
          <p:nvSpPr>
            <p:cNvPr id="5" name="Rectangle 7"/>
            <p:cNvSpPr txBox="1">
              <a:spLocks/>
            </p:cNvSpPr>
            <p:nvPr/>
          </p:nvSpPr>
          <p:spPr>
            <a:xfrm>
              <a:off x="185299" y="39778"/>
              <a:ext cx="8820472" cy="227687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Divergent Plate Boundary: </a:t>
              </a:r>
              <a:br>
                <a:rPr lang="en-US" sz="4000" b="1" dirty="0">
                  <a:solidFill>
                    <a:prstClr val="black"/>
                  </a:solidFill>
                </a:rPr>
              </a:br>
              <a:r>
                <a:rPr lang="en-US" sz="3600" b="1" dirty="0">
                  <a:solidFill>
                    <a:prstClr val="black"/>
                  </a:solidFill>
                </a:rPr>
                <a:t>Continental Plate  </a:t>
              </a:r>
              <a:r>
                <a:rPr lang="en-US" sz="2800" b="1" dirty="0">
                  <a:solidFill>
                    <a:prstClr val="black"/>
                  </a:solidFill>
                </a:rPr>
                <a:t>                   </a:t>
              </a:r>
              <a:r>
                <a:rPr lang="en-US" sz="3600" b="1" dirty="0">
                  <a:solidFill>
                    <a:prstClr val="black"/>
                  </a:solidFill>
                </a:rPr>
                <a:t>Continental Plate</a:t>
              </a:r>
            </a:p>
            <a:p>
              <a:r>
                <a:rPr lang="en-US" sz="3200" b="1" dirty="0">
                  <a:solidFill>
                    <a:prstClr val="black"/>
                  </a:solidFill>
                </a:rPr>
                <a:t>When two continental plates spread apart rifts (cracks) begin. Magma can rise and squeeze between the cracks sometimes forming volcanoes.</a:t>
              </a:r>
              <a:endParaRPr lang="es-ES" sz="3200" dirty="0">
                <a:solidFill>
                  <a:prstClr val="black"/>
                </a:solidFill>
              </a:endParaRPr>
            </a:p>
          </p:txBody>
        </p:sp>
        <p:grpSp>
          <p:nvGrpSpPr>
            <p:cNvPr id="8" name="Group 7"/>
            <p:cNvGrpSpPr/>
            <p:nvPr/>
          </p:nvGrpSpPr>
          <p:grpSpPr>
            <a:xfrm>
              <a:off x="3833077" y="1004417"/>
              <a:ext cx="1543467" cy="0"/>
              <a:chOff x="3833077" y="1004417"/>
              <a:chExt cx="1543467" cy="0"/>
            </a:xfrm>
          </p:grpSpPr>
          <p:cxnSp>
            <p:nvCxnSpPr>
              <p:cNvPr id="6" name="Straight Arrow Connector 5"/>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48845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5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780" y="332656"/>
            <a:ext cx="4824536" cy="2556272"/>
          </a:xfrm>
        </p:spPr>
        <p:txBody>
          <a:bodyPr/>
          <a:lstStyle/>
          <a:p>
            <a:r>
              <a:rPr lang="en-US" sz="6600" b="1" dirty="0"/>
              <a:t>Divergent Boundary in Iceland</a:t>
            </a:r>
          </a:p>
        </p:txBody>
      </p:sp>
      <p:pic>
        <p:nvPicPr>
          <p:cNvPr id="2050" name="Picture 2" descr="http://pubs.usgs.gov/gip/dynamic/graphics/Fig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505" y="2797497"/>
            <a:ext cx="3581400" cy="3714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https://dr282zn36sxxg.cloudfront.net/datastreams/f-d%3A59406ff95cad4462c3b146065cbe33096910648c48871c065584edfe%2BIMAGE_THUMB_POSTCARD%2BIMAGE_THUMB_POSTCA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49" y="3212976"/>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739" y="404664"/>
            <a:ext cx="2378931" cy="20162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9726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780" y="332656"/>
            <a:ext cx="4824536" cy="2556272"/>
          </a:xfrm>
        </p:spPr>
        <p:txBody>
          <a:bodyPr/>
          <a:lstStyle/>
          <a:p>
            <a:r>
              <a:rPr lang="en-US" sz="6600" b="1" dirty="0"/>
              <a:t>Divergent Boundary in Africa</a:t>
            </a:r>
          </a:p>
        </p:txBody>
      </p:sp>
      <p:pic>
        <p:nvPicPr>
          <p:cNvPr id="6146" name="Picture 2" descr="http://i.usatoday.net/tech/space/twis08/african-r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192" y="3293305"/>
            <a:ext cx="3161481" cy="3189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www.stpats.qld.edu.au/images/content/africa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582107"/>
            <a:ext cx="4800533"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http://geology.com/c/180-east-africa-ri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085" y="404664"/>
            <a:ext cx="3190508" cy="23042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8435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132134" y="317918"/>
            <a:ext cx="8820472" cy="1372998"/>
            <a:chOff x="185299" y="260648"/>
            <a:chExt cx="8820472" cy="1372998"/>
          </a:xfrm>
        </p:grpSpPr>
        <p:sp>
          <p:nvSpPr>
            <p:cNvPr id="5" name="Rectangle 7"/>
            <p:cNvSpPr txBox="1">
              <a:spLocks/>
            </p:cNvSpPr>
            <p:nvPr/>
          </p:nvSpPr>
          <p:spPr>
            <a:xfrm>
              <a:off x="185299" y="260648"/>
              <a:ext cx="8820472" cy="13729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prstClr val="black"/>
                  </a:solidFill>
                </a:rPr>
                <a:t>Divergent Plate Boundary: </a:t>
              </a:r>
              <a:br>
                <a:rPr lang="en-US" sz="4000" b="1" dirty="0">
                  <a:solidFill>
                    <a:prstClr val="black"/>
                  </a:solidFill>
                </a:rPr>
              </a:br>
              <a:r>
                <a:rPr lang="en-US" sz="3600" b="1" dirty="0">
                  <a:solidFill>
                    <a:prstClr val="black"/>
                  </a:solidFill>
                </a:rPr>
                <a:t>Continental Plate  </a:t>
              </a:r>
              <a:r>
                <a:rPr lang="en-US" sz="2800" b="1" dirty="0">
                  <a:solidFill>
                    <a:prstClr val="black"/>
                  </a:solidFill>
                </a:rPr>
                <a:t>                   </a:t>
              </a:r>
              <a:r>
                <a:rPr lang="en-US" sz="3600" b="1" dirty="0">
                  <a:solidFill>
                    <a:prstClr val="black"/>
                  </a:solidFill>
                </a:rPr>
                <a:t>Continental Plate</a:t>
              </a:r>
            </a:p>
          </p:txBody>
        </p:sp>
        <p:grpSp>
          <p:nvGrpSpPr>
            <p:cNvPr id="8" name="Group 7"/>
            <p:cNvGrpSpPr/>
            <p:nvPr/>
          </p:nvGrpSpPr>
          <p:grpSpPr>
            <a:xfrm>
              <a:off x="3833077" y="1211490"/>
              <a:ext cx="1543467" cy="0"/>
              <a:chOff x="3833077" y="1211490"/>
              <a:chExt cx="1543467" cy="0"/>
            </a:xfrm>
          </p:grpSpPr>
          <p:cxnSp>
            <p:nvCxnSpPr>
              <p:cNvPr id="6" name="Straight Arrow Connector 5"/>
              <p:cNvCxnSpPr/>
              <p:nvPr/>
            </p:nvCxnSpPr>
            <p:spPr>
              <a:xfrm flipH="1">
                <a:off x="3833077" y="1211490"/>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45492" y="1211490"/>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2" name="Object 1"/>
          <p:cNvGraphicFramePr>
            <a:graphicFrameLocks noChangeAspect="1"/>
          </p:cNvGraphicFramePr>
          <p:nvPr>
            <p:extLst>
              <p:ext uri="{D42A27DB-BD31-4B8C-83A1-F6EECF244321}">
                <p14:modId xmlns:p14="http://schemas.microsoft.com/office/powerpoint/2010/main" val="3133828476"/>
              </p:ext>
            </p:extLst>
          </p:nvPr>
        </p:nvGraphicFramePr>
        <p:xfrm>
          <a:off x="303527" y="1916832"/>
          <a:ext cx="8584016" cy="4842483"/>
        </p:xfrm>
        <a:graphic>
          <a:graphicData uri="http://schemas.openxmlformats.org/presentationml/2006/ole">
            <mc:AlternateContent xmlns:mc="http://schemas.openxmlformats.org/markup-compatibility/2006">
              <mc:Choice xmlns:v="urn:schemas-microsoft-com:vml" Requires="v">
                <p:oleObj spid="_x0000_s10332" name="Bitmap Image" r:id="rId3" imgW="2883048" imgH="1625684" progId="Paint.Picture">
                  <p:embed/>
                </p:oleObj>
              </mc:Choice>
              <mc:Fallback>
                <p:oleObj name="Bitmap Image" r:id="rId3" imgW="2883048" imgH="162568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27" y="1916832"/>
                        <a:ext cx="8584016" cy="4842483"/>
                      </a:xfrm>
                      <a:prstGeom prst="rect">
                        <a:avLst/>
                      </a:prstGeom>
                      <a:noFill/>
                    </p:spPr>
                  </p:pic>
                </p:oleObj>
              </mc:Fallback>
            </mc:AlternateContent>
          </a:graphicData>
        </a:graphic>
      </p:graphicFrame>
      <p:sp>
        <p:nvSpPr>
          <p:cNvPr id="3" name="TextBox 2"/>
          <p:cNvSpPr txBox="1"/>
          <p:nvPr/>
        </p:nvSpPr>
        <p:spPr>
          <a:xfrm>
            <a:off x="5931942" y="2471630"/>
            <a:ext cx="1872208" cy="707886"/>
          </a:xfrm>
          <a:prstGeom prst="rect">
            <a:avLst/>
          </a:prstGeom>
          <a:noFill/>
        </p:spPr>
        <p:txBody>
          <a:bodyPr wrap="square" rtlCol="0">
            <a:spAutoFit/>
          </a:bodyPr>
          <a:lstStyle/>
          <a:p>
            <a:pPr algn="ctr"/>
            <a:r>
              <a:rPr lang="en-US" sz="2000" b="1" dirty="0"/>
              <a:t>Continental</a:t>
            </a:r>
            <a:br>
              <a:rPr lang="en-US" sz="2000" b="1" dirty="0"/>
            </a:br>
            <a:r>
              <a:rPr lang="en-US" sz="2000" b="1" dirty="0"/>
              <a:t>Crust</a:t>
            </a:r>
          </a:p>
        </p:txBody>
      </p:sp>
      <p:sp>
        <p:nvSpPr>
          <p:cNvPr id="11" name="TextBox 10"/>
          <p:cNvSpPr txBox="1"/>
          <p:nvPr/>
        </p:nvSpPr>
        <p:spPr>
          <a:xfrm>
            <a:off x="1985499" y="2825031"/>
            <a:ext cx="1872208" cy="707886"/>
          </a:xfrm>
          <a:prstGeom prst="rect">
            <a:avLst/>
          </a:prstGeom>
          <a:noFill/>
        </p:spPr>
        <p:txBody>
          <a:bodyPr wrap="square" rtlCol="0">
            <a:spAutoFit/>
          </a:bodyPr>
          <a:lstStyle/>
          <a:p>
            <a:pPr algn="ctr"/>
            <a:r>
              <a:rPr lang="en-US" sz="2000" b="1" dirty="0"/>
              <a:t>Continental</a:t>
            </a:r>
          </a:p>
          <a:p>
            <a:pPr algn="ctr"/>
            <a:r>
              <a:rPr lang="en-US" sz="2000" b="1" dirty="0"/>
              <a:t>Crust</a:t>
            </a:r>
          </a:p>
        </p:txBody>
      </p:sp>
      <p:cxnSp>
        <p:nvCxnSpPr>
          <p:cNvPr id="13" name="Straight Arrow Connector 12"/>
          <p:cNvCxnSpPr/>
          <p:nvPr/>
        </p:nvCxnSpPr>
        <p:spPr>
          <a:xfrm>
            <a:off x="4745417" y="2867563"/>
            <a:ext cx="1584176" cy="534858"/>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778980" y="2204865"/>
            <a:ext cx="1793020" cy="620166"/>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727541" y="4149080"/>
            <a:ext cx="1895897" cy="1351339"/>
            <a:chOff x="2727541" y="4149080"/>
            <a:chExt cx="1895897" cy="1351339"/>
          </a:xfrm>
        </p:grpSpPr>
        <p:sp>
          <p:nvSpPr>
            <p:cNvPr id="20" name="TextBox 19"/>
            <p:cNvSpPr txBox="1"/>
            <p:nvPr/>
          </p:nvSpPr>
          <p:spPr>
            <a:xfrm>
              <a:off x="2727541" y="4854088"/>
              <a:ext cx="1895897" cy="646331"/>
            </a:xfrm>
            <a:prstGeom prst="rect">
              <a:avLst/>
            </a:prstGeom>
            <a:solidFill>
              <a:schemeClr val="bg1">
                <a:alpha val="97000"/>
              </a:schemeClr>
            </a:solidFill>
            <a:ln>
              <a:solidFill>
                <a:schemeClr val="tx1"/>
              </a:solidFill>
            </a:ln>
          </p:spPr>
          <p:txBody>
            <a:bodyPr wrap="square" rtlCol="0">
              <a:spAutoFit/>
            </a:bodyPr>
            <a:lstStyle/>
            <a:p>
              <a:pPr algn="ctr"/>
              <a:r>
                <a:rPr lang="en-US" sz="3600" b="1" dirty="0"/>
                <a:t>Ridge</a:t>
              </a:r>
            </a:p>
          </p:txBody>
        </p:sp>
        <p:cxnSp>
          <p:nvCxnSpPr>
            <p:cNvPr id="22" name="Straight Arrow Connector 21"/>
            <p:cNvCxnSpPr>
              <a:stCxn id="20" idx="0"/>
            </p:cNvCxnSpPr>
            <p:nvPr/>
          </p:nvCxnSpPr>
          <p:spPr>
            <a:xfrm flipV="1">
              <a:off x="3675490" y="4149080"/>
              <a:ext cx="0" cy="705008"/>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62632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childTnLst>
                          </p:cTn>
                        </p:par>
                        <p:par>
                          <p:cTn id="30" fill="hold">
                            <p:stCondLst>
                              <p:cond delay="1000"/>
                            </p:stCondLst>
                            <p:childTnLst>
                              <p:par>
                                <p:cTn id="31" presetID="49" presetClass="path" presetSubtype="0" accel="50000" decel="50000" fill="hold" nodeType="afterEffect">
                                  <p:stCondLst>
                                    <p:cond delay="0"/>
                                  </p:stCondLst>
                                  <p:childTnLst>
                                    <p:animMotion origin="layout" path="M 4.44444E-6 4.07407E-6 L 0.14184 0.05763 " pathEditMode="relative" rAng="0" ptsTypes="AA">
                                      <p:cBhvr>
                                        <p:cTn id="32" dur="2000" fill="hold"/>
                                        <p:tgtEl>
                                          <p:spTgt spid="13"/>
                                        </p:tgtEl>
                                        <p:attrNameLst>
                                          <p:attrName>ppt_x</p:attrName>
                                          <p:attrName>ppt_y</p:attrName>
                                        </p:attrNameLst>
                                      </p:cBhvr>
                                      <p:rCtr x="7083" y="2870"/>
                                    </p:animMotion>
                                  </p:childTnLst>
                                </p:cTn>
                              </p:par>
                              <p:par>
                                <p:cTn id="33" presetID="64" presetClass="path" presetSubtype="0" accel="50000" decel="50000" fill="hold" nodeType="withEffect">
                                  <p:stCondLst>
                                    <p:cond delay="0"/>
                                  </p:stCondLst>
                                  <p:childTnLst>
                                    <p:animMotion origin="layout" path="M 2.77778E-7 3.33333E-6 L -0.14601 -0.06621 " pathEditMode="relative" rAng="0" ptsTypes="AA">
                                      <p:cBhvr>
                                        <p:cTn id="34" dur="2000" fill="hold"/>
                                        <p:tgtEl>
                                          <p:spTgt spid="15"/>
                                        </p:tgtEl>
                                        <p:attrNameLst>
                                          <p:attrName>ppt_x</p:attrName>
                                          <p:attrName>ppt_y</p:attrName>
                                        </p:attrNameLst>
                                      </p:cBhvr>
                                      <p:rCtr x="-7309" y="-3310"/>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
          <p:cNvGrpSpPr/>
          <p:nvPr/>
        </p:nvGrpSpPr>
        <p:grpSpPr>
          <a:xfrm>
            <a:off x="177899" y="764704"/>
            <a:ext cx="8869229" cy="4608512"/>
            <a:chOff x="167266" y="992869"/>
            <a:chExt cx="8869229" cy="4608512"/>
          </a:xfrm>
        </p:grpSpPr>
        <p:sp>
          <p:nvSpPr>
            <p:cNvPr id="5" name="Rectangle 7"/>
            <p:cNvSpPr txBox="1">
              <a:spLocks/>
            </p:cNvSpPr>
            <p:nvPr/>
          </p:nvSpPr>
          <p:spPr>
            <a:xfrm>
              <a:off x="167266" y="992869"/>
              <a:ext cx="8869229" cy="46085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a:p>
              <a:r>
                <a:rPr lang="en-US" b="1" dirty="0">
                  <a:solidFill>
                    <a:prstClr val="black"/>
                  </a:solidFill>
                </a:rPr>
                <a:t>When two oceanic plates spread apart magma is forced upward pushing the older seafloor away in opposite directions forming a ridge.</a:t>
              </a: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529591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85184"/>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
          <p:cNvGrpSpPr/>
          <p:nvPr/>
        </p:nvGrpSpPr>
        <p:grpSpPr>
          <a:xfrm>
            <a:off x="177899" y="764704"/>
            <a:ext cx="8869229" cy="1800200"/>
            <a:chOff x="167266" y="992869"/>
            <a:chExt cx="8869229" cy="1800200"/>
          </a:xfrm>
        </p:grpSpPr>
        <p:sp>
          <p:nvSpPr>
            <p:cNvPr id="5" name="Rectangle 7"/>
            <p:cNvSpPr txBox="1">
              <a:spLocks/>
            </p:cNvSpPr>
            <p:nvPr/>
          </p:nvSpPr>
          <p:spPr>
            <a:xfrm>
              <a:off x="167266" y="992869"/>
              <a:ext cx="8869229"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194" name="Picture 2" descr="http://www.passmyexams.co.uk/GCSE/physics/images/seafloor_spread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420412"/>
            <a:ext cx="6194533"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991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856984" cy="1368152"/>
          </a:xfrm>
        </p:spPr>
        <p:txBody>
          <a:bodyPr/>
          <a:lstStyle/>
          <a:p>
            <a:r>
              <a:rPr lang="en-US" sz="5400" b="1" dirty="0"/>
              <a:t>Divergent Boundary:</a:t>
            </a:r>
            <a:br>
              <a:rPr lang="en-US" sz="5400" b="1" dirty="0"/>
            </a:br>
            <a:r>
              <a:rPr lang="en-US" sz="5400" b="1" dirty="0"/>
              <a:t>Mid-Atlantic Ridge </a:t>
            </a:r>
          </a:p>
        </p:txBody>
      </p:sp>
      <p:pic>
        <p:nvPicPr>
          <p:cNvPr id="7170" name="Picture 2" descr="http://www.crystalinks.com/midatlanticridgeno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3" y="1844821"/>
            <a:ext cx="4386315" cy="4680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lindym.files.wordpress.com/2011/05/mid-atlantic-rid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625" y="1844820"/>
            <a:ext cx="3853829" cy="46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5191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55092" y="188640"/>
            <a:ext cx="8869229" cy="1800200"/>
            <a:chOff x="167266" y="992869"/>
            <a:chExt cx="8869229" cy="1800200"/>
          </a:xfrm>
        </p:grpSpPr>
        <p:sp>
          <p:nvSpPr>
            <p:cNvPr id="5" name="Rectangle 7"/>
            <p:cNvSpPr txBox="1">
              <a:spLocks/>
            </p:cNvSpPr>
            <p:nvPr/>
          </p:nvSpPr>
          <p:spPr>
            <a:xfrm>
              <a:off x="167266" y="992869"/>
              <a:ext cx="8869229"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Divergent Plate Boundary:</a:t>
              </a:r>
            </a:p>
            <a:p>
              <a:r>
                <a:rPr lang="en-US" sz="4800" b="1" dirty="0">
                  <a:solidFill>
                    <a:prstClr val="black"/>
                  </a:solidFill>
                </a:rPr>
                <a:t>Oceanic Plate    </a:t>
              </a:r>
              <a:r>
                <a:rPr lang="en-US" sz="5400" b="1" dirty="0">
                  <a:solidFill>
                    <a:prstClr val="black"/>
                  </a:solidFill>
                </a:rPr>
                <a:t>        </a:t>
              </a:r>
              <a:r>
                <a:rPr lang="en-US" sz="4800" b="1" dirty="0">
                  <a:solidFill>
                    <a:prstClr val="black"/>
                  </a:solidFill>
                </a:rPr>
                <a:t>Oceanic Plate </a:t>
              </a:r>
              <a:br>
                <a:rPr lang="en-US" sz="5400" b="1" dirty="0">
                  <a:solidFill>
                    <a:prstClr val="black"/>
                  </a:solidFill>
                </a:rPr>
              </a:br>
              <a:endParaRPr lang="en-US" sz="2400" b="1" dirty="0">
                <a:solidFill>
                  <a:prstClr val="black"/>
                </a:solidFill>
              </a:endParaRPr>
            </a:p>
          </p:txBody>
        </p:sp>
        <p:grpSp>
          <p:nvGrpSpPr>
            <p:cNvPr id="7" name="Group 6"/>
            <p:cNvGrpSpPr/>
            <p:nvPr/>
          </p:nvGrpSpPr>
          <p:grpSpPr>
            <a:xfrm>
              <a:off x="3815462" y="2420888"/>
              <a:ext cx="1543467" cy="0"/>
              <a:chOff x="3833077" y="1004417"/>
              <a:chExt cx="1543467" cy="0"/>
            </a:xfrm>
          </p:grpSpPr>
          <p:cxnSp>
            <p:nvCxnSpPr>
              <p:cNvPr id="8" name="Straight Arrow Connector 7"/>
              <p:cNvCxnSpPr/>
              <p:nvPr/>
            </p:nvCxnSpPr>
            <p:spPr>
              <a:xfrm flipH="1">
                <a:off x="3833077" y="1004417"/>
                <a:ext cx="754119"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45492" y="1004417"/>
                <a:ext cx="63105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3" name="Object 2"/>
          <p:cNvGraphicFramePr>
            <a:graphicFrameLocks noChangeAspect="1"/>
          </p:cNvGraphicFramePr>
          <p:nvPr>
            <p:extLst>
              <p:ext uri="{D42A27DB-BD31-4B8C-83A1-F6EECF244321}">
                <p14:modId xmlns:p14="http://schemas.microsoft.com/office/powerpoint/2010/main" val="1660163123"/>
              </p:ext>
            </p:extLst>
          </p:nvPr>
        </p:nvGraphicFramePr>
        <p:xfrm>
          <a:off x="871801" y="1844824"/>
          <a:ext cx="7371212" cy="4885109"/>
        </p:xfrm>
        <a:graphic>
          <a:graphicData uri="http://schemas.openxmlformats.org/presentationml/2006/ole">
            <mc:AlternateContent xmlns:mc="http://schemas.openxmlformats.org/markup-compatibility/2006">
              <mc:Choice xmlns:v="urn:schemas-microsoft-com:vml" Requires="v">
                <p:oleObj spid="_x0000_s11352" name="Bitmap Image" r:id="rId3" imgW="2940201" imgH="1949550" progId="Paint.Picture">
                  <p:embed/>
                </p:oleObj>
              </mc:Choice>
              <mc:Fallback>
                <p:oleObj name="Bitmap Image" r:id="rId3" imgW="2940201" imgH="194955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01" y="1844824"/>
                        <a:ext cx="7371212" cy="4885109"/>
                      </a:xfrm>
                      <a:prstGeom prst="rect">
                        <a:avLst/>
                      </a:prstGeom>
                      <a:noFill/>
                    </p:spPr>
                  </p:pic>
                </p:oleObj>
              </mc:Fallback>
            </mc:AlternateContent>
          </a:graphicData>
        </a:graphic>
      </p:graphicFrame>
      <p:sp>
        <p:nvSpPr>
          <p:cNvPr id="10" name="TextBox 9"/>
          <p:cNvSpPr txBox="1"/>
          <p:nvPr/>
        </p:nvSpPr>
        <p:spPr>
          <a:xfrm>
            <a:off x="5724128" y="3089562"/>
            <a:ext cx="1872208" cy="646331"/>
          </a:xfrm>
          <a:prstGeom prst="rect">
            <a:avLst/>
          </a:prstGeom>
          <a:noFill/>
        </p:spPr>
        <p:txBody>
          <a:bodyPr wrap="square" rtlCol="0">
            <a:spAutoFit/>
          </a:bodyPr>
          <a:lstStyle/>
          <a:p>
            <a:pPr algn="ctr"/>
            <a:r>
              <a:rPr lang="en-US" b="1" dirty="0"/>
              <a:t>Oceanic</a:t>
            </a:r>
            <a:br>
              <a:rPr lang="en-US" b="1" dirty="0"/>
            </a:br>
            <a:r>
              <a:rPr lang="en-US" b="1" dirty="0"/>
              <a:t>Crust</a:t>
            </a:r>
          </a:p>
        </p:txBody>
      </p:sp>
      <p:sp>
        <p:nvSpPr>
          <p:cNvPr id="11" name="TextBox 10"/>
          <p:cNvSpPr txBox="1"/>
          <p:nvPr/>
        </p:nvSpPr>
        <p:spPr>
          <a:xfrm>
            <a:off x="2034474" y="3394357"/>
            <a:ext cx="1704816" cy="646331"/>
          </a:xfrm>
          <a:prstGeom prst="rect">
            <a:avLst/>
          </a:prstGeom>
          <a:noFill/>
        </p:spPr>
        <p:txBody>
          <a:bodyPr wrap="square" rtlCol="0">
            <a:spAutoFit/>
          </a:bodyPr>
          <a:lstStyle/>
          <a:p>
            <a:pPr algn="ctr"/>
            <a:r>
              <a:rPr lang="en-US" b="1" dirty="0"/>
              <a:t>Oceanic</a:t>
            </a:r>
          </a:p>
          <a:p>
            <a:pPr algn="ctr"/>
            <a:r>
              <a:rPr lang="en-US" b="1" dirty="0"/>
              <a:t>Crust</a:t>
            </a:r>
          </a:p>
        </p:txBody>
      </p:sp>
      <p:cxnSp>
        <p:nvCxnSpPr>
          <p:cNvPr id="12" name="Straight Arrow Connector 11"/>
          <p:cNvCxnSpPr/>
          <p:nvPr/>
        </p:nvCxnSpPr>
        <p:spPr>
          <a:xfrm>
            <a:off x="4745417" y="3412728"/>
            <a:ext cx="1584176" cy="534858"/>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730583" y="2708920"/>
            <a:ext cx="1793020" cy="620166"/>
          </a:xfrm>
          <a:prstGeom prst="straightConnector1">
            <a:avLst/>
          </a:prstGeom>
          <a:ln w="279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034474" y="4437112"/>
            <a:ext cx="3689654" cy="1289783"/>
            <a:chOff x="1970674" y="4149080"/>
            <a:chExt cx="3689654" cy="1289783"/>
          </a:xfrm>
        </p:grpSpPr>
        <p:sp>
          <p:nvSpPr>
            <p:cNvPr id="15" name="TextBox 14"/>
            <p:cNvSpPr txBox="1"/>
            <p:nvPr/>
          </p:nvSpPr>
          <p:spPr>
            <a:xfrm>
              <a:off x="1970674" y="4854088"/>
              <a:ext cx="3689654" cy="584775"/>
            </a:xfrm>
            <a:prstGeom prst="rect">
              <a:avLst/>
            </a:prstGeom>
            <a:solidFill>
              <a:schemeClr val="bg1">
                <a:alpha val="97000"/>
              </a:schemeClr>
            </a:solidFill>
            <a:ln>
              <a:solidFill>
                <a:schemeClr val="tx1"/>
              </a:solidFill>
            </a:ln>
          </p:spPr>
          <p:txBody>
            <a:bodyPr wrap="square" rtlCol="0">
              <a:spAutoFit/>
            </a:bodyPr>
            <a:lstStyle/>
            <a:p>
              <a:pPr algn="ctr"/>
              <a:r>
                <a:rPr lang="en-US" sz="3200" b="1" dirty="0"/>
                <a:t>Mid-Ocean Ridge</a:t>
              </a:r>
            </a:p>
          </p:txBody>
        </p:sp>
        <p:cxnSp>
          <p:nvCxnSpPr>
            <p:cNvPr id="16" name="Straight Arrow Connector 15"/>
            <p:cNvCxnSpPr/>
            <p:nvPr/>
          </p:nvCxnSpPr>
          <p:spPr>
            <a:xfrm flipV="1">
              <a:off x="3675490" y="4149080"/>
              <a:ext cx="0" cy="70500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01171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par>
                          <p:cTn id="27" fill="hold">
                            <p:stCondLst>
                              <p:cond delay="1000"/>
                            </p:stCondLst>
                            <p:childTnLst>
                              <p:par>
                                <p:cTn id="28" presetID="49" presetClass="path" presetSubtype="0" accel="50000" decel="50000" fill="hold" nodeType="afterEffect">
                                  <p:stCondLst>
                                    <p:cond delay="0"/>
                                  </p:stCondLst>
                                  <p:childTnLst>
                                    <p:animMotion origin="layout" path="M 4.44444E-6 4.07407E-6 L 0.14184 0.05763 " pathEditMode="relative" rAng="0" ptsTypes="AA">
                                      <p:cBhvr>
                                        <p:cTn id="29" dur="2000" fill="hold"/>
                                        <p:tgtEl>
                                          <p:spTgt spid="12"/>
                                        </p:tgtEl>
                                        <p:attrNameLst>
                                          <p:attrName>ppt_x</p:attrName>
                                          <p:attrName>ppt_y</p:attrName>
                                        </p:attrNameLst>
                                      </p:cBhvr>
                                      <p:rCtr x="7083" y="2870"/>
                                    </p:animMotion>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64" presetClass="path" presetSubtype="0" accel="50000" decel="50000" fill="hold" nodeType="withEffect">
                                  <p:stCondLst>
                                    <p:cond delay="0"/>
                                  </p:stCondLst>
                                  <p:childTnLst>
                                    <p:animMotion origin="layout" path="M 2.77778E-7 3.33333E-6 L -0.14601 -0.06621 " pathEditMode="relative" rAng="0" ptsTypes="AA">
                                      <p:cBhvr>
                                        <p:cTn id="34" dur="2000" fill="hold"/>
                                        <p:tgtEl>
                                          <p:spTgt spid="13"/>
                                        </p:tgtEl>
                                        <p:attrNameLst>
                                          <p:attrName>ppt_x</p:attrName>
                                          <p:attrName>ppt_y</p:attrName>
                                        </p:attrNameLst>
                                      </p:cBhvr>
                                      <p:rCtr x="-7309" y="-3310"/>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p:cNvSpPr>
          <p:nvPr>
            <p:ph type="ctrTitle" idx="4294967295"/>
          </p:nvPr>
        </p:nvSpPr>
        <p:spPr>
          <a:xfrm>
            <a:off x="0" y="138722"/>
            <a:ext cx="9144000" cy="2376264"/>
          </a:xfrm>
        </p:spPr>
        <p:txBody>
          <a:bodyPr/>
          <a:lstStyle/>
          <a:p>
            <a:r>
              <a:rPr lang="es-UY" sz="4000" b="1" dirty="0" err="1"/>
              <a:t>Essential</a:t>
            </a:r>
            <a:r>
              <a:rPr lang="es-UY" sz="4000" b="1" dirty="0"/>
              <a:t> </a:t>
            </a:r>
            <a:r>
              <a:rPr lang="es-UY" sz="4000" b="1" dirty="0" err="1"/>
              <a:t>Question</a:t>
            </a:r>
            <a:r>
              <a:rPr lang="es-UY" sz="4000" b="1" dirty="0"/>
              <a:t>:</a:t>
            </a:r>
            <a:br>
              <a:rPr lang="es-UY" sz="4000" b="1" dirty="0"/>
            </a:br>
            <a:r>
              <a:rPr lang="es-UY" sz="4000" b="1" dirty="0" err="1"/>
              <a:t>How</a:t>
            </a:r>
            <a:r>
              <a:rPr lang="es-UY" sz="4000" b="1" dirty="0"/>
              <a:t> </a:t>
            </a:r>
            <a:r>
              <a:rPr lang="es-UY" sz="4000" b="1" dirty="0" err="1"/>
              <a:t>does</a:t>
            </a:r>
            <a:r>
              <a:rPr lang="es-UY" sz="4000" b="1" dirty="0"/>
              <a:t> </a:t>
            </a:r>
            <a:r>
              <a:rPr lang="es-UY" sz="4000" b="1" dirty="0" err="1"/>
              <a:t>the</a:t>
            </a:r>
            <a:r>
              <a:rPr lang="es-UY" sz="4000" b="1" dirty="0"/>
              <a:t> </a:t>
            </a:r>
            <a:r>
              <a:rPr lang="es-UY" sz="4000" b="1" dirty="0" err="1"/>
              <a:t>constant</a:t>
            </a:r>
            <a:r>
              <a:rPr lang="es-UY" sz="4000" b="1" dirty="0"/>
              <a:t> </a:t>
            </a:r>
            <a:r>
              <a:rPr lang="es-UY" sz="4000" b="1" dirty="0" err="1"/>
              <a:t>movement</a:t>
            </a:r>
            <a:r>
              <a:rPr lang="es-UY" sz="4000" b="1" dirty="0"/>
              <a:t> </a:t>
            </a:r>
            <a:br>
              <a:rPr lang="es-UY" sz="4000" b="1" dirty="0"/>
            </a:br>
            <a:r>
              <a:rPr lang="es-UY" sz="4000" b="1" dirty="0"/>
              <a:t>of </a:t>
            </a:r>
            <a:r>
              <a:rPr lang="es-UY" sz="4000" b="1" dirty="0" err="1"/>
              <a:t>lithospheric</a:t>
            </a:r>
            <a:r>
              <a:rPr lang="es-UY" sz="4000" b="1" dirty="0"/>
              <a:t> </a:t>
            </a:r>
            <a:r>
              <a:rPr lang="es-UY" sz="4000" b="1" dirty="0" err="1"/>
              <a:t>plates</a:t>
            </a:r>
            <a:r>
              <a:rPr lang="es-UY" sz="4000" b="1" dirty="0"/>
              <a:t> cause </a:t>
            </a:r>
            <a:r>
              <a:rPr lang="es-UY" sz="4000" b="1" dirty="0" err="1"/>
              <a:t>major</a:t>
            </a:r>
            <a:r>
              <a:rPr lang="es-UY" sz="4000" b="1" dirty="0"/>
              <a:t> geological </a:t>
            </a:r>
            <a:r>
              <a:rPr lang="es-UY" sz="4000" b="1" dirty="0" err="1"/>
              <a:t>events</a:t>
            </a:r>
            <a:r>
              <a:rPr lang="es-UY" sz="4000" b="1" dirty="0"/>
              <a:t> </a:t>
            </a:r>
            <a:r>
              <a:rPr lang="es-UY" sz="4000" b="1" dirty="0" err="1"/>
              <a:t>on</a:t>
            </a:r>
            <a:r>
              <a:rPr lang="es-UY" sz="4000" b="1" dirty="0"/>
              <a:t> </a:t>
            </a:r>
            <a:r>
              <a:rPr lang="es-UY" sz="4000" b="1" dirty="0" err="1"/>
              <a:t>the</a:t>
            </a:r>
            <a:r>
              <a:rPr lang="es-UY" sz="4000" b="1" dirty="0"/>
              <a:t> </a:t>
            </a:r>
            <a:r>
              <a:rPr lang="es-UY" sz="4000" b="1" dirty="0" err="1"/>
              <a:t>earth’s</a:t>
            </a:r>
            <a:r>
              <a:rPr lang="es-UY" sz="4000" b="1" dirty="0"/>
              <a:t> </a:t>
            </a:r>
            <a:r>
              <a:rPr lang="es-UY" sz="4000" b="1" dirty="0" err="1"/>
              <a:t>surface</a:t>
            </a:r>
            <a:r>
              <a:rPr lang="es-UY" sz="4000" b="1" dirty="0"/>
              <a:t>?</a:t>
            </a:r>
            <a:endParaRPr lang="es-ES" sz="4000" b="1" dirty="0"/>
          </a:p>
        </p:txBody>
      </p:sp>
      <p:sp>
        <p:nvSpPr>
          <p:cNvPr id="2056" name="Rectangle 8"/>
          <p:cNvSpPr>
            <a:spLocks noGrp="1"/>
          </p:cNvSpPr>
          <p:nvPr>
            <p:ph type="subTitle" idx="4294967295"/>
          </p:nvPr>
        </p:nvSpPr>
        <p:spPr>
          <a:xfrm>
            <a:off x="323528" y="3717032"/>
            <a:ext cx="8568952" cy="2448272"/>
          </a:xfrm>
        </p:spPr>
        <p:txBody>
          <a:bodyPr/>
          <a:lstStyle/>
          <a:p>
            <a:pPr marL="0" indent="0">
              <a:buFont typeface="Arial" charset="0"/>
              <a:buNone/>
            </a:pPr>
            <a:r>
              <a:rPr lang="es-UY" sz="3600" b="1" dirty="0"/>
              <a:t>Standard:</a:t>
            </a:r>
          </a:p>
          <a:p>
            <a:pPr marL="0" indent="0">
              <a:buFont typeface="Arial" charset="0"/>
              <a:buNone/>
            </a:pPr>
            <a:r>
              <a:rPr lang="es-UY" sz="3600" b="1" dirty="0"/>
              <a:t>S6E5e. </a:t>
            </a:r>
            <a:r>
              <a:rPr lang="es-UY" sz="3600" b="1" dirty="0" err="1"/>
              <a:t>Recognize</a:t>
            </a:r>
            <a:r>
              <a:rPr lang="es-UY" sz="3600" b="1" dirty="0"/>
              <a:t> </a:t>
            </a:r>
            <a:r>
              <a:rPr lang="es-UY" sz="3600" b="1" dirty="0" err="1"/>
              <a:t>that</a:t>
            </a:r>
            <a:r>
              <a:rPr lang="es-UY" sz="3600" b="1" dirty="0"/>
              <a:t> </a:t>
            </a:r>
            <a:r>
              <a:rPr lang="es-UY" sz="3600" b="1" dirty="0" err="1"/>
              <a:t>lithospheric</a:t>
            </a:r>
            <a:r>
              <a:rPr lang="es-UY" sz="3600" b="1" dirty="0"/>
              <a:t> </a:t>
            </a:r>
            <a:r>
              <a:rPr lang="es-UY" sz="3600" b="1" dirty="0" err="1"/>
              <a:t>plates</a:t>
            </a:r>
            <a:r>
              <a:rPr lang="es-UY" sz="3600" b="1" dirty="0"/>
              <a:t> </a:t>
            </a:r>
            <a:r>
              <a:rPr lang="es-UY" sz="3600" b="1" dirty="0" err="1"/>
              <a:t>constantly</a:t>
            </a:r>
            <a:r>
              <a:rPr lang="es-UY" sz="3600" b="1" dirty="0"/>
              <a:t> </a:t>
            </a:r>
            <a:r>
              <a:rPr lang="es-UY" sz="3600" b="1" dirty="0" err="1"/>
              <a:t>move</a:t>
            </a:r>
            <a:r>
              <a:rPr lang="es-UY" sz="3600" b="1" dirty="0"/>
              <a:t> and cause </a:t>
            </a:r>
            <a:r>
              <a:rPr lang="es-UY" sz="3600" b="1" dirty="0" err="1"/>
              <a:t>major</a:t>
            </a:r>
            <a:r>
              <a:rPr lang="es-UY" sz="3600" b="1" dirty="0"/>
              <a:t> geological </a:t>
            </a:r>
            <a:r>
              <a:rPr lang="es-UY" sz="3600" b="1" dirty="0" err="1"/>
              <a:t>events</a:t>
            </a:r>
            <a:r>
              <a:rPr lang="es-UY" sz="3600" b="1" dirty="0"/>
              <a:t> </a:t>
            </a:r>
            <a:r>
              <a:rPr lang="es-UY" sz="3600" b="1" dirty="0" err="1"/>
              <a:t>on</a:t>
            </a:r>
            <a:r>
              <a:rPr lang="es-UY" sz="3600" b="1" dirty="0"/>
              <a:t> </a:t>
            </a:r>
            <a:r>
              <a:rPr lang="es-UY" sz="3600" b="1" dirty="0" err="1"/>
              <a:t>the</a:t>
            </a:r>
            <a:r>
              <a:rPr lang="es-UY" sz="3600" b="1" dirty="0"/>
              <a:t> </a:t>
            </a:r>
            <a:r>
              <a:rPr lang="es-UY" sz="3600" b="1" dirty="0" err="1"/>
              <a:t>earth’s</a:t>
            </a:r>
            <a:r>
              <a:rPr lang="es-UY" sz="3600" b="1" dirty="0"/>
              <a:t> </a:t>
            </a:r>
            <a:r>
              <a:rPr lang="es-UY" sz="3600" b="1" dirty="0" err="1"/>
              <a:t>surface</a:t>
            </a:r>
            <a:r>
              <a:rPr lang="es-UY" sz="3600" b="1" dirty="0"/>
              <a:t>.</a:t>
            </a:r>
            <a:endParaRPr lang="es-ES" sz="3600" b="1" dirty="0"/>
          </a:p>
        </p:txBody>
      </p:sp>
    </p:spTree>
    <p:extLst>
      <p:ext uri="{BB962C8B-B14F-4D97-AF65-F5344CB8AC3E}">
        <p14:creationId xmlns:p14="http://schemas.microsoft.com/office/powerpoint/2010/main" val="40084650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bernathyscience.com/online%20labs/plate_tec/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590628"/>
            <a:ext cx="3961788" cy="3137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202600" y="755195"/>
            <a:ext cx="8809466" cy="187220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5800" b="1" dirty="0">
                <a:solidFill>
                  <a:prstClr val="black"/>
                </a:solidFill>
              </a:rPr>
              <a:t>two plates collide</a:t>
            </a:r>
            <a:endParaRPr lang="es-ES" sz="5800" dirty="0">
              <a:solidFill>
                <a:prstClr val="black"/>
              </a:solidFill>
            </a:endParaRPr>
          </a:p>
        </p:txBody>
      </p:sp>
    </p:spTree>
    <p:extLst>
      <p:ext uri="{BB962C8B-B14F-4D97-AF65-F5344CB8AC3E}">
        <p14:creationId xmlns:p14="http://schemas.microsoft.com/office/powerpoint/2010/main" val="19467376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descr="http://www.passmyexams.co.uk/GCSE/physics/images/oceanic_continent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51977"/>
            <a:ext cx="7200800" cy="5106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109258" y="18864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609553"/>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4559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7192"/>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79512" y="692696"/>
            <a:ext cx="8784976" cy="1143000"/>
          </a:xfrm>
        </p:spPr>
        <p:txBody>
          <a:body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r>
              <a:rPr lang="en-US" b="1" dirty="0">
                <a:solidFill>
                  <a:prstClr val="black"/>
                </a:solidFill>
                <a:latin typeface="Arial" charset="0"/>
                <a:ea typeface="+mn-ea"/>
                <a:cs typeface="Arial" charset="0"/>
              </a:rPr>
              <a:t>Continental</a:t>
            </a:r>
            <a:r>
              <a:rPr lang="en-US" sz="4000" b="1" dirty="0">
                <a:solidFill>
                  <a:prstClr val="black"/>
                </a:solidFill>
                <a:latin typeface="Arial" charset="0"/>
                <a:ea typeface="+mn-ea"/>
                <a:cs typeface="Arial" charset="0"/>
              </a:rPr>
              <a:t> </a:t>
            </a:r>
            <a:endParaRPr lang="en-US" sz="2800" dirty="0"/>
          </a:p>
        </p:txBody>
      </p:sp>
      <p:sp>
        <p:nvSpPr>
          <p:cNvPr id="3" name="Content Placeholder 2"/>
          <p:cNvSpPr>
            <a:spLocks noGrp="1"/>
          </p:cNvSpPr>
          <p:nvPr>
            <p:ph idx="1"/>
          </p:nvPr>
        </p:nvSpPr>
        <p:spPr>
          <a:xfrm>
            <a:off x="293027" y="1988840"/>
            <a:ext cx="8557946" cy="4725144"/>
          </a:xfrm>
        </p:spPr>
        <p:txBody>
          <a:bodyPr/>
          <a:lstStyle/>
          <a:p>
            <a:r>
              <a:rPr lang="en-US" dirty="0"/>
              <a:t>The denser oceanic plate </a:t>
            </a:r>
            <a:r>
              <a:rPr lang="en-US" dirty="0" err="1"/>
              <a:t>subducts</a:t>
            </a:r>
            <a:r>
              <a:rPr lang="en-US" dirty="0"/>
              <a:t> (goes down), under the continental plate into the mantle. </a:t>
            </a:r>
          </a:p>
          <a:p>
            <a:r>
              <a:rPr lang="en-US" dirty="0"/>
              <a:t>A deep sea trench is created where one plate bends and sinks. </a:t>
            </a:r>
          </a:p>
          <a:p>
            <a:r>
              <a:rPr lang="en-US" dirty="0"/>
              <a:t>High temperatures cause rock to melt around the </a:t>
            </a:r>
            <a:r>
              <a:rPr lang="en-US" dirty="0" err="1"/>
              <a:t>subducting</a:t>
            </a:r>
            <a:r>
              <a:rPr lang="en-US" dirty="0"/>
              <a:t> plate as it goes under the other plate</a:t>
            </a:r>
          </a:p>
          <a:p>
            <a:r>
              <a:rPr lang="en-US" dirty="0"/>
              <a:t>Newly formed magma is forced upward along these plate boundaries, forming volcanoes.</a:t>
            </a:r>
          </a:p>
        </p:txBody>
      </p:sp>
      <p:grpSp>
        <p:nvGrpSpPr>
          <p:cNvPr id="11" name="Group 10"/>
          <p:cNvGrpSpPr/>
          <p:nvPr/>
        </p:nvGrpSpPr>
        <p:grpSpPr>
          <a:xfrm>
            <a:off x="3347864" y="1628800"/>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26137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descr="http://www.passmyexams.co.uk/GCSE/physics/images/oceanic_continent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97840"/>
            <a:ext cx="6480720" cy="45954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p:cNvSpPr>
          <p:nvPr/>
        </p:nvSpPr>
        <p:spPr>
          <a:xfrm>
            <a:off x="140491" y="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30786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2" descr="http://wikifuller.wikispaces.com/file/view/andes.jpg/456234240/349x250/an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3109"/>
            <a:ext cx="5188976" cy="3717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9377" y="1255213"/>
            <a:ext cx="3528392" cy="1432824"/>
          </a:xfrm>
        </p:spPr>
        <p:txBody>
          <a:bodyPr/>
          <a:lstStyle/>
          <a:p>
            <a:r>
              <a:rPr lang="en-US" sz="5400" b="1" dirty="0"/>
              <a:t>Convergent </a:t>
            </a:r>
            <a:br>
              <a:rPr lang="en-US" sz="5400" b="1" dirty="0"/>
            </a:br>
            <a:r>
              <a:rPr lang="en-US" sz="5400" b="1" dirty="0"/>
              <a:t>Boundary</a:t>
            </a:r>
          </a:p>
        </p:txBody>
      </p:sp>
      <p:pic>
        <p:nvPicPr>
          <p:cNvPr id="8" name="Picture 4" descr="http://wanderingtrader.com/wp-content/uploads/2012/01/Andes-Mountain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251" y="3933056"/>
            <a:ext cx="4144297" cy="2685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395" y="4398645"/>
            <a:ext cx="3292568" cy="1754326"/>
          </a:xfrm>
          <a:prstGeom prst="rect">
            <a:avLst/>
          </a:prstGeom>
        </p:spPr>
        <p:txBody>
          <a:bodyPr wrap="none">
            <a:spAutoFit/>
          </a:bodyPr>
          <a:lstStyle/>
          <a:p>
            <a:pPr algn="ctr"/>
            <a:r>
              <a:rPr lang="en-US" sz="5400" b="1" dirty="0">
                <a:solidFill>
                  <a:prstClr val="black"/>
                </a:solidFill>
                <a:latin typeface="Calibri"/>
              </a:rPr>
              <a:t>Andes </a:t>
            </a:r>
            <a:br>
              <a:rPr lang="en-US" sz="5400" b="1" dirty="0">
                <a:solidFill>
                  <a:prstClr val="black"/>
                </a:solidFill>
                <a:latin typeface="Calibri"/>
              </a:rPr>
            </a:br>
            <a:r>
              <a:rPr lang="en-US" sz="5400" b="1" dirty="0">
                <a:solidFill>
                  <a:prstClr val="black"/>
                </a:solidFill>
                <a:latin typeface="Calibri"/>
              </a:rPr>
              <a:t>Mountains</a:t>
            </a:r>
            <a:endParaRPr lang="en-US" sz="5400" dirty="0">
              <a:solidFill>
                <a:prstClr val="black"/>
              </a:solidFill>
              <a:latin typeface="Calibri"/>
            </a:endParaRPr>
          </a:p>
        </p:txBody>
      </p:sp>
    </p:spTree>
    <p:extLst>
      <p:ext uri="{BB962C8B-B14F-4D97-AF65-F5344CB8AC3E}">
        <p14:creationId xmlns:p14="http://schemas.microsoft.com/office/powerpoint/2010/main" val="132934910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3168352"/>
          </a:xfrm>
        </p:spPr>
        <p:txBody>
          <a:bodyPr/>
          <a:lstStyle/>
          <a:p>
            <a:r>
              <a:rPr lang="en-US" b="1" dirty="0"/>
              <a:t>New crust is added at divergent boundaries while it disappears below the surface at the </a:t>
            </a:r>
            <a:r>
              <a:rPr lang="en-US" b="1" dirty="0" err="1"/>
              <a:t>subduction</a:t>
            </a:r>
            <a:r>
              <a:rPr lang="en-US" b="1" dirty="0"/>
              <a:t> zones of convergent boundaries.</a:t>
            </a:r>
          </a:p>
        </p:txBody>
      </p:sp>
      <p:sp>
        <p:nvSpPr>
          <p:cNvPr id="4" name="Rectangle 3"/>
          <p:cNvSpPr/>
          <p:nvPr/>
        </p:nvSpPr>
        <p:spPr>
          <a:xfrm>
            <a:off x="1979712" y="4509120"/>
            <a:ext cx="5220072" cy="1077218"/>
          </a:xfrm>
          <a:prstGeom prst="rect">
            <a:avLst/>
          </a:prstGeom>
        </p:spPr>
        <p:txBody>
          <a:bodyPr wrap="square">
            <a:spAutoFit/>
          </a:bodyPr>
          <a:lstStyle/>
          <a:p>
            <a:pPr algn="ctr"/>
            <a:r>
              <a:rPr lang="en-US" sz="3200" dirty="0">
                <a:solidFill>
                  <a:prstClr val="black"/>
                </a:solidFill>
                <a:hlinkClick r:id="rId2"/>
              </a:rPr>
              <a:t>https://www.youtube.com/watch?v=ryrXAGY1dmE</a:t>
            </a:r>
            <a:r>
              <a:rPr lang="en-US" sz="3200" dirty="0">
                <a:solidFill>
                  <a:prstClr val="black"/>
                </a:solidFill>
              </a:rPr>
              <a:t> </a:t>
            </a:r>
          </a:p>
        </p:txBody>
      </p:sp>
    </p:spTree>
    <p:extLst>
      <p:ext uri="{BB962C8B-B14F-4D97-AF65-F5344CB8AC3E}">
        <p14:creationId xmlns:p14="http://schemas.microsoft.com/office/powerpoint/2010/main" val="14335804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40491" y="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6000" b="1" dirty="0">
                <a:solidFill>
                  <a:prstClr val="black"/>
                </a:solidFill>
              </a:rPr>
              <a:t>Continental</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215396"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 name="Object 2"/>
          <p:cNvGraphicFramePr>
            <a:graphicFrameLocks noChangeAspect="1"/>
          </p:cNvGraphicFramePr>
          <p:nvPr>
            <p:extLst>
              <p:ext uri="{D42A27DB-BD31-4B8C-83A1-F6EECF244321}">
                <p14:modId xmlns:p14="http://schemas.microsoft.com/office/powerpoint/2010/main" val="3013423538"/>
              </p:ext>
            </p:extLst>
          </p:nvPr>
        </p:nvGraphicFramePr>
        <p:xfrm>
          <a:off x="515094" y="2132856"/>
          <a:ext cx="8060260" cy="4627466"/>
        </p:xfrm>
        <a:graphic>
          <a:graphicData uri="http://schemas.openxmlformats.org/presentationml/2006/ole">
            <mc:AlternateContent xmlns:mc="http://schemas.openxmlformats.org/markup-compatibility/2006">
              <mc:Choice xmlns:v="urn:schemas-microsoft-com:vml" Requires="v">
                <p:oleObj spid="_x0000_s12376" name="Bitmap Image" r:id="rId3" imgW="3073558" imgH="1765391" progId="Paint.Picture">
                  <p:embed/>
                </p:oleObj>
              </mc:Choice>
              <mc:Fallback>
                <p:oleObj name="Bitmap Image" r:id="rId3" imgW="3073558" imgH="1765391"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94" y="2132856"/>
                        <a:ext cx="8060260" cy="4627466"/>
                      </a:xfrm>
                      <a:prstGeom prst="rect">
                        <a:avLst/>
                      </a:prstGeom>
                      <a:noFill/>
                    </p:spPr>
                  </p:pic>
                </p:oleObj>
              </mc:Fallback>
            </mc:AlternateContent>
          </a:graphicData>
        </a:graphic>
      </p:graphicFrame>
      <p:sp>
        <p:nvSpPr>
          <p:cNvPr id="4" name="TextBox 3"/>
          <p:cNvSpPr txBox="1"/>
          <p:nvPr/>
        </p:nvSpPr>
        <p:spPr>
          <a:xfrm>
            <a:off x="2426003" y="2591375"/>
            <a:ext cx="1578785" cy="954107"/>
          </a:xfrm>
          <a:prstGeom prst="rect">
            <a:avLst/>
          </a:prstGeom>
          <a:solidFill>
            <a:schemeClr val="bg1">
              <a:alpha val="92000"/>
            </a:schemeClr>
          </a:solidFill>
          <a:ln>
            <a:solidFill>
              <a:schemeClr val="tx1"/>
            </a:solidFill>
          </a:ln>
        </p:spPr>
        <p:txBody>
          <a:bodyPr wrap="square" rtlCol="0">
            <a:spAutoFit/>
          </a:bodyPr>
          <a:lstStyle/>
          <a:p>
            <a:pPr algn="ctr"/>
            <a:r>
              <a:rPr lang="en-US" sz="2800" b="1" dirty="0"/>
              <a:t>Oceanic</a:t>
            </a:r>
            <a:br>
              <a:rPr lang="en-US" sz="2800" b="1" dirty="0"/>
            </a:br>
            <a:r>
              <a:rPr lang="en-US" sz="2800" b="1" dirty="0"/>
              <a:t>Crust</a:t>
            </a:r>
          </a:p>
        </p:txBody>
      </p:sp>
      <p:sp>
        <p:nvSpPr>
          <p:cNvPr id="10" name="TextBox 9"/>
          <p:cNvSpPr txBox="1"/>
          <p:nvPr/>
        </p:nvSpPr>
        <p:spPr>
          <a:xfrm>
            <a:off x="6012160" y="3573016"/>
            <a:ext cx="2304256" cy="954107"/>
          </a:xfrm>
          <a:prstGeom prst="rect">
            <a:avLst/>
          </a:prstGeom>
          <a:solidFill>
            <a:schemeClr val="bg1">
              <a:alpha val="92000"/>
            </a:schemeClr>
          </a:solidFill>
          <a:ln>
            <a:solidFill>
              <a:schemeClr val="tx1"/>
            </a:solidFill>
          </a:ln>
        </p:spPr>
        <p:txBody>
          <a:bodyPr wrap="square" rtlCol="0">
            <a:spAutoFit/>
          </a:bodyPr>
          <a:lstStyle/>
          <a:p>
            <a:pPr algn="ctr"/>
            <a:r>
              <a:rPr lang="en-US" sz="2800" b="1" dirty="0"/>
              <a:t>Continental</a:t>
            </a:r>
            <a:br>
              <a:rPr lang="en-US" sz="2800" b="1" dirty="0"/>
            </a:br>
            <a:r>
              <a:rPr lang="en-US" sz="2800" b="1" dirty="0"/>
              <a:t>Crust</a:t>
            </a:r>
          </a:p>
        </p:txBody>
      </p:sp>
      <p:cxnSp>
        <p:nvCxnSpPr>
          <p:cNvPr id="11" name="Straight Arrow Connector 10"/>
          <p:cNvCxnSpPr/>
          <p:nvPr/>
        </p:nvCxnSpPr>
        <p:spPr>
          <a:xfrm>
            <a:off x="971600" y="3858149"/>
            <a:ext cx="1728192"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794722" y="3858149"/>
            <a:ext cx="1932668"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65189" y="4437112"/>
            <a:ext cx="1450206" cy="1099284"/>
            <a:chOff x="1765189" y="4437112"/>
            <a:chExt cx="1450206" cy="1099284"/>
          </a:xfrm>
        </p:grpSpPr>
        <p:sp>
          <p:nvSpPr>
            <p:cNvPr id="16" name="TextBox 15"/>
            <p:cNvSpPr txBox="1"/>
            <p:nvPr/>
          </p:nvSpPr>
          <p:spPr>
            <a:xfrm>
              <a:off x="1765189" y="5013176"/>
              <a:ext cx="1450206" cy="523220"/>
            </a:xfrm>
            <a:prstGeom prst="rect">
              <a:avLst/>
            </a:prstGeom>
            <a:solidFill>
              <a:schemeClr val="bg1">
                <a:alpha val="92000"/>
              </a:schemeClr>
            </a:solidFill>
            <a:ln>
              <a:solidFill>
                <a:srgbClr val="FF0000"/>
              </a:solidFill>
            </a:ln>
          </p:spPr>
          <p:txBody>
            <a:bodyPr wrap="square" rtlCol="0">
              <a:spAutoFit/>
            </a:bodyPr>
            <a:lstStyle/>
            <a:p>
              <a:pPr algn="ctr"/>
              <a:r>
                <a:rPr lang="en-US" sz="2800" b="1" dirty="0">
                  <a:solidFill>
                    <a:srgbClr val="FF0000"/>
                  </a:solidFill>
                </a:rPr>
                <a:t>Trench</a:t>
              </a:r>
            </a:p>
          </p:txBody>
        </p:sp>
        <p:cxnSp>
          <p:nvCxnSpPr>
            <p:cNvPr id="17" name="Straight Arrow Connector 16"/>
            <p:cNvCxnSpPr/>
            <p:nvPr/>
          </p:nvCxnSpPr>
          <p:spPr>
            <a:xfrm flipV="1">
              <a:off x="2490292" y="4437112"/>
              <a:ext cx="569540" cy="576064"/>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932040" y="1951429"/>
            <a:ext cx="2160240" cy="1594053"/>
            <a:chOff x="4932040" y="1951429"/>
            <a:chExt cx="2160240" cy="1594053"/>
          </a:xfrm>
        </p:grpSpPr>
        <p:sp>
          <p:nvSpPr>
            <p:cNvPr id="19" name="TextBox 18"/>
            <p:cNvSpPr txBox="1"/>
            <p:nvPr/>
          </p:nvSpPr>
          <p:spPr>
            <a:xfrm>
              <a:off x="5514261" y="1951429"/>
              <a:ext cx="1578019" cy="523220"/>
            </a:xfrm>
            <a:prstGeom prst="rect">
              <a:avLst/>
            </a:prstGeom>
            <a:solidFill>
              <a:schemeClr val="bg1">
                <a:alpha val="92000"/>
              </a:schemeClr>
            </a:solidFill>
            <a:ln>
              <a:solidFill>
                <a:srgbClr val="FF0000"/>
              </a:solidFill>
            </a:ln>
          </p:spPr>
          <p:txBody>
            <a:bodyPr wrap="square" rtlCol="0">
              <a:spAutoFit/>
            </a:bodyPr>
            <a:lstStyle/>
            <a:p>
              <a:pPr algn="ctr"/>
              <a:r>
                <a:rPr lang="en-US" sz="2800" b="1" dirty="0">
                  <a:solidFill>
                    <a:srgbClr val="FF0000"/>
                  </a:solidFill>
                </a:rPr>
                <a:t>Volcano</a:t>
              </a:r>
            </a:p>
          </p:txBody>
        </p:sp>
        <p:cxnSp>
          <p:nvCxnSpPr>
            <p:cNvPr id="20" name="Straight Arrow Connector 19"/>
            <p:cNvCxnSpPr/>
            <p:nvPr/>
          </p:nvCxnSpPr>
          <p:spPr>
            <a:xfrm flipH="1">
              <a:off x="4932040" y="2474649"/>
              <a:ext cx="795350" cy="1070833"/>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98795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1000"/>
                            </p:stCondLst>
                            <p:childTnLst>
                              <p:par>
                                <p:cTn id="40" presetID="35" presetClass="path" presetSubtype="0" accel="50000" decel="50000" fill="hold" nodeType="afterEffect">
                                  <p:stCondLst>
                                    <p:cond delay="0"/>
                                  </p:stCondLst>
                                  <p:childTnLst>
                                    <p:animMotion origin="layout" path="M -3.33333E-6 -2.96296E-6 L -0.15451 0.00047 " pathEditMode="relative" rAng="0" ptsTypes="AA">
                                      <p:cBhvr>
                                        <p:cTn id="41" dur="2000" fill="hold"/>
                                        <p:tgtEl>
                                          <p:spTgt spid="13"/>
                                        </p:tgtEl>
                                        <p:attrNameLst>
                                          <p:attrName>ppt_x</p:attrName>
                                          <p:attrName>ppt_y</p:attrName>
                                        </p:attrNameLst>
                                      </p:cBhvr>
                                      <p:rCtr x="-7726" y="23"/>
                                    </p:animMotion>
                                  </p:childTnLst>
                                </p:cTn>
                              </p:par>
                              <p:par>
                                <p:cTn id="42" presetID="63" presetClass="path" presetSubtype="0" accel="50000" decel="50000" fill="hold" nodeType="withEffect">
                                  <p:stCondLst>
                                    <p:cond delay="0"/>
                                  </p:stCondLst>
                                  <p:childTnLst>
                                    <p:animMotion origin="layout" path="M -8.33333E-7 -2.96296E-6 L 0.13386 0.00047 " pathEditMode="relative" rAng="0" ptsTypes="AA">
                                      <p:cBhvr>
                                        <p:cTn id="43" dur="2000" fill="hold"/>
                                        <p:tgtEl>
                                          <p:spTgt spid="11"/>
                                        </p:tgtEl>
                                        <p:attrNameLst>
                                          <p:attrName>ppt_x</p:attrName>
                                          <p:attrName>ppt_y</p:attrName>
                                        </p:attrNameLst>
                                      </p:cBhvr>
                                      <p:rCtr x="6684" y="23"/>
                                    </p:animMotion>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562224"/>
            <a:ext cx="4775865" cy="3084413"/>
          </a:xfrm>
          <a:prstGeom prst="rect">
            <a:avLst/>
          </a:prstGeom>
        </p:spPr>
      </p:pic>
      <p:grpSp>
        <p:nvGrpSpPr>
          <p:cNvPr id="11" name="Group 10"/>
          <p:cNvGrpSpPr/>
          <p:nvPr/>
        </p:nvGrpSpPr>
        <p:grpSpPr>
          <a:xfrm>
            <a:off x="0" y="188640"/>
            <a:ext cx="9144000" cy="2952329"/>
            <a:chOff x="0" y="188640"/>
            <a:chExt cx="9144000" cy="2952329"/>
          </a:xfrm>
        </p:grpSpPr>
        <p:sp>
          <p:nvSpPr>
            <p:cNvPr id="5" name="Rectangle 7"/>
            <p:cNvSpPr txBox="1">
              <a:spLocks/>
            </p:cNvSpPr>
            <p:nvPr/>
          </p:nvSpPr>
          <p:spPr>
            <a:xfrm>
              <a:off x="0" y="188640"/>
              <a:ext cx="9144000" cy="295232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000" b="1" dirty="0">
                  <a:solidFill>
                    <a:prstClr val="black"/>
                  </a:solidFill>
                </a:rPr>
                <a:t>Continental Plate             Continental Plate</a:t>
              </a:r>
              <a:br>
                <a:rPr lang="en-US" sz="4000" b="1" dirty="0">
                  <a:solidFill>
                    <a:prstClr val="black"/>
                  </a:solidFill>
                </a:rPr>
              </a:br>
              <a:r>
                <a:rPr lang="en-US" sz="4000" b="1" dirty="0">
                  <a:solidFill>
                    <a:prstClr val="black"/>
                  </a:solidFill>
                </a:rPr>
                <a:t>the crust buckles and pushes upward forming mountains</a:t>
              </a:r>
              <a:endParaRPr lang="es-ES" sz="4000" dirty="0">
                <a:solidFill>
                  <a:prstClr val="black"/>
                </a:solidFill>
              </a:endParaRPr>
            </a:p>
          </p:txBody>
        </p:sp>
        <p:grpSp>
          <p:nvGrpSpPr>
            <p:cNvPr id="10" name="Group 9"/>
            <p:cNvGrpSpPr/>
            <p:nvPr/>
          </p:nvGrpSpPr>
          <p:grpSpPr>
            <a:xfrm>
              <a:off x="3906205" y="1442252"/>
              <a:ext cx="1343164" cy="10633"/>
              <a:chOff x="3882695" y="1654172"/>
              <a:chExt cx="1343164" cy="10633"/>
            </a:xfrm>
          </p:grpSpPr>
          <p:cxnSp>
            <p:nvCxnSpPr>
              <p:cNvPr id="7" name="Straight Arrow Connector 6"/>
              <p:cNvCxnSpPr/>
              <p:nvPr/>
            </p:nvCxnSpPr>
            <p:spPr>
              <a:xfrm>
                <a:off x="3882695" y="1664805"/>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577787" y="1654172"/>
                <a:ext cx="64807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272730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4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www.geogrify.net/GEO1/Lectures/PlateTectonics/Contin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 y="2492896"/>
            <a:ext cx="9135341" cy="367240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0726" y="332656"/>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800" b="1" dirty="0">
                  <a:solidFill>
                    <a:prstClr val="black"/>
                  </a:solidFill>
                </a:rPr>
                <a:t>Continental             Continental</a:t>
              </a:r>
            </a:p>
          </p:txBody>
        </p:sp>
        <p:cxnSp>
          <p:nvCxnSpPr>
            <p:cNvPr id="5" name="Straight Arrow Connector 4"/>
            <p:cNvCxnSpPr/>
            <p:nvPr/>
          </p:nvCxnSpPr>
          <p:spPr>
            <a:xfrm>
              <a:off x="3923928" y="1700808"/>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690175"/>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098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www.geogrify.net/GEO1/Lectures/PlateTectonics/Contin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7632848" cy="30684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84645" y="116632"/>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prstClr val="black"/>
                  </a:solidFill>
                </a:rPr>
                <a:t>Convergent Plate Boundary</a:t>
              </a:r>
              <a:br>
                <a:rPr lang="en-US" sz="5800" b="1" dirty="0">
                  <a:solidFill>
                    <a:prstClr val="black"/>
                  </a:solidFill>
                </a:rPr>
              </a:br>
              <a:r>
                <a:rPr lang="en-US" sz="4000" b="1" dirty="0">
                  <a:solidFill>
                    <a:prstClr val="black"/>
                  </a:solidFill>
                </a:rPr>
                <a:t>Continental</a:t>
              </a:r>
              <a:r>
                <a:rPr lang="en-US" sz="4800" b="1" dirty="0">
                  <a:solidFill>
                    <a:prstClr val="black"/>
                  </a:solidFill>
                </a:rPr>
                <a:t>             </a:t>
              </a:r>
              <a:r>
                <a:rPr lang="en-US" sz="4000" b="1" dirty="0">
                  <a:solidFill>
                    <a:prstClr val="black"/>
                  </a:solidFill>
                </a:rPr>
                <a:t>Continental</a:t>
              </a:r>
            </a:p>
          </p:txBody>
        </p:sp>
        <p:cxnSp>
          <p:nvCxnSpPr>
            <p:cNvPr id="5" name="Straight Arrow Connector 4"/>
            <p:cNvCxnSpPr/>
            <p:nvPr/>
          </p:nvCxnSpPr>
          <p:spPr>
            <a:xfrm>
              <a:off x="3851920" y="1527316"/>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512908"/>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7"/>
          <p:cNvSpPr txBox="1">
            <a:spLocks/>
          </p:cNvSpPr>
          <p:nvPr/>
        </p:nvSpPr>
        <p:spPr>
          <a:xfrm>
            <a:off x="184645" y="5013176"/>
            <a:ext cx="8809466" cy="158417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400" b="1" dirty="0">
                <a:solidFill>
                  <a:prstClr val="black"/>
                </a:solidFill>
              </a:rPr>
              <a:t>Earthquakes are common at these convergent boundaries, but volcanoes do not form because there is no, or little, </a:t>
            </a:r>
            <a:r>
              <a:rPr lang="en-US" sz="3400" b="1" dirty="0" err="1">
                <a:solidFill>
                  <a:prstClr val="black"/>
                </a:solidFill>
              </a:rPr>
              <a:t>subduction</a:t>
            </a:r>
            <a:r>
              <a:rPr lang="en-US" sz="3400" b="1" dirty="0">
                <a:solidFill>
                  <a:prstClr val="black"/>
                </a:solidFill>
              </a:rPr>
              <a:t>.</a:t>
            </a:r>
          </a:p>
        </p:txBody>
      </p:sp>
    </p:spTree>
    <p:extLst>
      <p:ext uri="{BB962C8B-B14F-4D97-AF65-F5344CB8AC3E}">
        <p14:creationId xmlns:p14="http://schemas.microsoft.com/office/powerpoint/2010/main" val="12206561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179512" y="447429"/>
            <a:ext cx="5544616" cy="5544616"/>
          </a:xfrm>
        </p:spPr>
        <p:txBody>
          <a:bodyPr/>
          <a:lstStyle/>
          <a:p>
            <a:r>
              <a:rPr lang="es-UY" sz="3600" dirty="0"/>
              <a:t>In 1912, a </a:t>
            </a:r>
            <a:r>
              <a:rPr lang="es-UY" sz="3600" dirty="0" err="1"/>
              <a:t>man</a:t>
            </a:r>
            <a:r>
              <a:rPr lang="es-UY" sz="3600" dirty="0"/>
              <a:t> </a:t>
            </a:r>
            <a:r>
              <a:rPr lang="es-UY" sz="3600" dirty="0" err="1"/>
              <a:t>named</a:t>
            </a:r>
            <a:r>
              <a:rPr lang="es-UY" sz="3600" dirty="0"/>
              <a:t> Alfred </a:t>
            </a:r>
            <a:r>
              <a:rPr lang="es-UY" sz="3600" dirty="0" err="1"/>
              <a:t>Wegener</a:t>
            </a:r>
            <a:r>
              <a:rPr lang="es-UY" sz="3600" dirty="0"/>
              <a:t> </a:t>
            </a:r>
            <a:r>
              <a:rPr lang="es-UY" sz="3600" dirty="0" err="1"/>
              <a:t>proposed</a:t>
            </a:r>
            <a:r>
              <a:rPr lang="es-UY" sz="3600" dirty="0"/>
              <a:t> </a:t>
            </a:r>
            <a:r>
              <a:rPr lang="es-UY" sz="3600" dirty="0" err="1"/>
              <a:t>that</a:t>
            </a:r>
            <a:r>
              <a:rPr lang="es-UY" sz="3600" dirty="0"/>
              <a:t> at </a:t>
            </a:r>
            <a:r>
              <a:rPr lang="es-UY" sz="3600" dirty="0" err="1"/>
              <a:t>one</a:t>
            </a:r>
            <a:r>
              <a:rPr lang="es-UY" sz="3600" dirty="0"/>
              <a:t> time </a:t>
            </a:r>
            <a:r>
              <a:rPr lang="es-UY" sz="3600" dirty="0" err="1"/>
              <a:t>the</a:t>
            </a:r>
            <a:r>
              <a:rPr lang="es-UY" sz="3600" dirty="0"/>
              <a:t> </a:t>
            </a:r>
            <a:r>
              <a:rPr lang="es-UY" sz="3600" dirty="0" err="1"/>
              <a:t>continents</a:t>
            </a:r>
            <a:r>
              <a:rPr lang="es-UY" sz="3600" dirty="0"/>
              <a:t> </a:t>
            </a:r>
            <a:r>
              <a:rPr lang="es-UY" sz="3600" dirty="0" err="1"/>
              <a:t>were</a:t>
            </a:r>
            <a:r>
              <a:rPr lang="es-UY" sz="3600" dirty="0"/>
              <a:t> </a:t>
            </a:r>
            <a:r>
              <a:rPr lang="es-UY" sz="3600" dirty="0" err="1"/>
              <a:t>joined</a:t>
            </a:r>
            <a:r>
              <a:rPr lang="es-UY" sz="3600" dirty="0"/>
              <a:t> </a:t>
            </a:r>
            <a:r>
              <a:rPr lang="es-UY" sz="3600" dirty="0" err="1"/>
              <a:t>together</a:t>
            </a:r>
            <a:r>
              <a:rPr lang="es-UY" sz="3600" dirty="0"/>
              <a:t>, </a:t>
            </a:r>
            <a:r>
              <a:rPr lang="es-UY" sz="3600" dirty="0" err="1"/>
              <a:t>but</a:t>
            </a:r>
            <a:r>
              <a:rPr lang="es-UY" sz="3600" dirty="0"/>
              <a:t> </a:t>
            </a:r>
            <a:r>
              <a:rPr lang="es-UY" sz="3600" dirty="0" err="1"/>
              <a:t>over</a:t>
            </a:r>
            <a:r>
              <a:rPr lang="es-UY" sz="3600" dirty="0"/>
              <a:t> time </a:t>
            </a:r>
            <a:r>
              <a:rPr lang="es-UY" sz="3600" dirty="0" err="1"/>
              <a:t>have</a:t>
            </a:r>
            <a:r>
              <a:rPr lang="es-UY" sz="3600" dirty="0"/>
              <a:t> moved </a:t>
            </a:r>
            <a:r>
              <a:rPr lang="es-UY" sz="3600" dirty="0" err="1"/>
              <a:t>slowly</a:t>
            </a:r>
            <a:r>
              <a:rPr lang="es-UY" sz="3600" dirty="0"/>
              <a:t> </a:t>
            </a:r>
            <a:r>
              <a:rPr lang="es-UY" sz="3600" dirty="0" err="1"/>
              <a:t>to</a:t>
            </a:r>
            <a:r>
              <a:rPr lang="es-UY" sz="3600" dirty="0"/>
              <a:t> </a:t>
            </a:r>
            <a:r>
              <a:rPr lang="es-UY" sz="3600" dirty="0" err="1"/>
              <a:t>their</a:t>
            </a:r>
            <a:r>
              <a:rPr lang="es-UY" sz="3600" dirty="0"/>
              <a:t> </a:t>
            </a:r>
            <a:r>
              <a:rPr lang="es-UY" sz="3600" dirty="0" err="1"/>
              <a:t>current</a:t>
            </a:r>
            <a:r>
              <a:rPr lang="es-UY" sz="3600" dirty="0"/>
              <a:t> </a:t>
            </a:r>
            <a:r>
              <a:rPr lang="es-UY" sz="3600" dirty="0" err="1"/>
              <a:t>locations</a:t>
            </a:r>
            <a:r>
              <a:rPr lang="es-UY" sz="3600" dirty="0"/>
              <a:t>. </a:t>
            </a:r>
            <a:br>
              <a:rPr lang="es-UY" sz="3600" dirty="0"/>
            </a:br>
            <a:br>
              <a:rPr lang="es-UY" sz="1400" dirty="0"/>
            </a:br>
            <a:r>
              <a:rPr lang="es-UY" sz="3600" b="1" dirty="0" err="1"/>
              <a:t>His</a:t>
            </a:r>
            <a:r>
              <a:rPr lang="es-UY" sz="3600" b="1" dirty="0"/>
              <a:t> </a:t>
            </a:r>
            <a:r>
              <a:rPr lang="es-UY" sz="3600" b="1" dirty="0" err="1"/>
              <a:t>hypothesis</a:t>
            </a:r>
            <a:r>
              <a:rPr lang="es-UY" sz="3600" b="1" dirty="0"/>
              <a:t> </a:t>
            </a:r>
            <a:r>
              <a:rPr lang="es-UY" sz="3600" b="1" dirty="0" err="1"/>
              <a:t>is</a:t>
            </a:r>
            <a:r>
              <a:rPr lang="es-UY" sz="3600" b="1" dirty="0"/>
              <a:t> </a:t>
            </a:r>
            <a:r>
              <a:rPr lang="es-UY" sz="3600" b="1" dirty="0" err="1"/>
              <a:t>called</a:t>
            </a:r>
            <a:r>
              <a:rPr lang="es-UY" sz="3600" b="1" dirty="0"/>
              <a:t> Continental </a:t>
            </a:r>
            <a:r>
              <a:rPr lang="es-UY" sz="3600" b="1" dirty="0" err="1"/>
              <a:t>Drift</a:t>
            </a:r>
            <a:r>
              <a:rPr lang="es-UY" sz="3600" b="1" dirty="0"/>
              <a:t>.</a:t>
            </a:r>
            <a:endParaRPr lang="es-ES" sz="3600" b="1" dirty="0"/>
          </a:p>
        </p:txBody>
      </p:sp>
      <p:pic>
        <p:nvPicPr>
          <p:cNvPr id="3074" name="Picture 2" descr="http://image2.findagrave.com/photos/2012/219/23873654_1344354025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700808"/>
            <a:ext cx="2645376" cy="3325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123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anim calcmode="lin" valueType="num">
                                      <p:cBhvr>
                                        <p:cTn id="8" dur="1000" fill="hold"/>
                                        <p:tgtEl>
                                          <p:spTgt spid="5127"/>
                                        </p:tgtEl>
                                        <p:attrNameLst>
                                          <p:attrName>ppt_x</p:attrName>
                                        </p:attrNameLst>
                                      </p:cBhvr>
                                      <p:tavLst>
                                        <p:tav tm="0">
                                          <p:val>
                                            <p:strVal val="#ppt_x"/>
                                          </p:val>
                                        </p:tav>
                                        <p:tav tm="100000">
                                          <p:val>
                                            <p:strVal val="#ppt_x"/>
                                          </p:val>
                                        </p:tav>
                                      </p:tavLst>
                                    </p:anim>
                                    <p:anim calcmode="lin" valueType="num">
                                      <p:cBhvr>
                                        <p:cTn id="9" dur="1000" fill="hold"/>
                                        <p:tgtEl>
                                          <p:spTgt spid="51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22" name="Picture 6" descr="http://koohnews.ir/images/azim/images/himalaya-mountain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 y="0"/>
            <a:ext cx="9165415" cy="70281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84645" y="31568"/>
            <a:ext cx="8809466" cy="2448673"/>
            <a:chOff x="184645" y="188239"/>
            <a:chExt cx="8809466" cy="1800201"/>
          </a:xfrm>
        </p:grpSpPr>
        <p:sp>
          <p:nvSpPr>
            <p:cNvPr id="5" name="Rectangle 7"/>
            <p:cNvSpPr txBox="1">
              <a:spLocks/>
            </p:cNvSpPr>
            <p:nvPr/>
          </p:nvSpPr>
          <p:spPr>
            <a:xfrm>
              <a:off x="184645" y="188239"/>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schemeClr val="bg1"/>
                  </a:solidFill>
                  <a:effectLst>
                    <a:outerShdw blurRad="38100" dist="38100" dir="2700000" algn="tl">
                      <a:srgbClr val="000000">
                        <a:alpha val="43137"/>
                      </a:srgbClr>
                    </a:outerShdw>
                  </a:effectLst>
                </a:rPr>
                <a:t>Convergent Plate Boundary</a:t>
              </a:r>
              <a:br>
                <a:rPr lang="en-US" sz="5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Continental             </a:t>
              </a:r>
              <a:r>
                <a:rPr lang="en-US" sz="4800" b="1" dirty="0" err="1">
                  <a:solidFill>
                    <a:schemeClr val="bg1"/>
                  </a:solidFill>
                  <a:effectLst>
                    <a:outerShdw blurRad="38100" dist="38100" dir="2700000" algn="tl">
                      <a:srgbClr val="000000">
                        <a:alpha val="43137"/>
                      </a:srgbClr>
                    </a:outerShdw>
                  </a:effectLst>
                </a:rPr>
                <a:t>Continental</a:t>
              </a:r>
              <a:endParaRPr lang="en-US" sz="4800" b="1" dirty="0">
                <a:solidFill>
                  <a:schemeClr val="bg1"/>
                </a:solidFill>
                <a:effectLst>
                  <a:outerShdw blurRad="38100" dist="38100" dir="2700000" algn="tl">
                    <a:srgbClr val="000000">
                      <a:alpha val="43137"/>
                    </a:srgbClr>
                  </a:outerShdw>
                </a:effectLst>
              </a:endParaRPr>
            </a:p>
            <a:p>
              <a:r>
                <a:rPr lang="en-US" sz="4800" b="1" dirty="0">
                  <a:solidFill>
                    <a:schemeClr val="bg1"/>
                  </a:solidFill>
                  <a:effectLst>
                    <a:outerShdw blurRad="38100" dist="38100" dir="2700000" algn="tl">
                      <a:srgbClr val="000000">
                        <a:alpha val="43137"/>
                      </a:srgbClr>
                    </a:outerShdw>
                  </a:effectLst>
                </a:rPr>
                <a:t>Himalayan Mountains</a:t>
              </a:r>
              <a:endParaRPr lang="es-ES" sz="4000" dirty="0">
                <a:solidFill>
                  <a:schemeClr val="bg1"/>
                </a:solidFill>
                <a:effectLst>
                  <a:outerShdw blurRad="38100" dist="38100" dir="2700000" algn="tl">
                    <a:srgbClr val="000000">
                      <a:alpha val="43137"/>
                    </a:srgbClr>
                  </a:outerShdw>
                </a:effectLst>
              </a:endParaRPr>
            </a:p>
          </p:txBody>
        </p:sp>
        <p:grpSp>
          <p:nvGrpSpPr>
            <p:cNvPr id="9" name="Group 8"/>
            <p:cNvGrpSpPr/>
            <p:nvPr/>
          </p:nvGrpSpPr>
          <p:grpSpPr>
            <a:xfrm>
              <a:off x="3832532" y="1164827"/>
              <a:ext cx="1447449" cy="41"/>
              <a:chOff x="3832532" y="1164827"/>
              <a:chExt cx="1447449" cy="41"/>
            </a:xfrm>
          </p:grpSpPr>
          <p:cxnSp>
            <p:nvCxnSpPr>
              <p:cNvPr id="6" name="Straight Arrow Connector 5"/>
              <p:cNvCxnSpPr/>
              <p:nvPr/>
            </p:nvCxnSpPr>
            <p:spPr>
              <a:xfrm>
                <a:off x="3832532" y="1164827"/>
                <a:ext cx="643741" cy="0"/>
              </a:xfrm>
              <a:prstGeom prst="straightConnector1">
                <a:avLst/>
              </a:prstGeom>
              <a:ln w="1270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631910" y="1164868"/>
                <a:ext cx="648071" cy="0"/>
              </a:xfrm>
              <a:prstGeom prst="straightConnector1">
                <a:avLst/>
              </a:prstGeom>
              <a:ln w="1270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 name="Rectangle 1"/>
          <p:cNvSpPr/>
          <p:nvPr/>
        </p:nvSpPr>
        <p:spPr>
          <a:xfrm>
            <a:off x="10980712" y="6381328"/>
            <a:ext cx="1224136" cy="45719"/>
          </a:xfrm>
          <a:prstGeom prst="rect">
            <a:avLst/>
          </a:prstGeom>
          <a:solidFill>
            <a:schemeClr val="bg1">
              <a:alpha val="89000"/>
            </a:schemeClr>
          </a:solidFill>
          <a:ln>
            <a:solidFill>
              <a:schemeClr val="accent1"/>
            </a:solidFill>
          </a:ln>
        </p:spPr>
        <p:txBody>
          <a:bodyPr wrap="square">
            <a:spAutoFit/>
          </a:bodyPr>
          <a:lstStyle/>
          <a:p>
            <a:pPr algn="ctr"/>
            <a:endParaRPr lang="en-US" dirty="0"/>
          </a:p>
        </p:txBody>
      </p:sp>
    </p:spTree>
    <p:extLst>
      <p:ext uri="{BB962C8B-B14F-4D97-AF65-F5344CB8AC3E}">
        <p14:creationId xmlns:p14="http://schemas.microsoft.com/office/powerpoint/2010/main" val="28226635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101390" y="157404"/>
            <a:ext cx="8809466" cy="1800201"/>
            <a:chOff x="184645" y="332656"/>
            <a:chExt cx="8809466" cy="1800201"/>
          </a:xfrm>
        </p:grpSpPr>
        <p:sp>
          <p:nvSpPr>
            <p:cNvPr id="3" name="Rectangle 7"/>
            <p:cNvSpPr txBox="1">
              <a:spLocks/>
            </p:cNvSpPr>
            <p:nvPr/>
          </p:nvSpPr>
          <p:spPr>
            <a:xfrm>
              <a:off x="184645" y="332656"/>
              <a:ext cx="8809466" cy="18002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4800" b="1" dirty="0">
                  <a:solidFill>
                    <a:prstClr val="black"/>
                  </a:solidFill>
                </a:rPr>
                <a:t>Continental             Continental</a:t>
              </a:r>
            </a:p>
          </p:txBody>
        </p:sp>
        <p:cxnSp>
          <p:nvCxnSpPr>
            <p:cNvPr id="5" name="Straight Arrow Connector 4"/>
            <p:cNvCxnSpPr/>
            <p:nvPr/>
          </p:nvCxnSpPr>
          <p:spPr>
            <a:xfrm>
              <a:off x="3923928" y="1700808"/>
              <a:ext cx="64374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4008" y="1690175"/>
              <a:ext cx="63069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45" y="1988840"/>
            <a:ext cx="8368618" cy="4617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2780928"/>
            <a:ext cx="3312368" cy="538609"/>
          </a:xfrm>
          <a:prstGeom prst="rect">
            <a:avLst/>
          </a:prstGeom>
          <a:noFill/>
        </p:spPr>
        <p:txBody>
          <a:bodyPr wrap="square" rtlCol="0">
            <a:spAutoFit/>
          </a:bodyPr>
          <a:lstStyle/>
          <a:p>
            <a:pPr algn="ctr"/>
            <a:r>
              <a:rPr lang="en-US" sz="2900" b="1" dirty="0"/>
              <a:t>Continental Crust</a:t>
            </a:r>
          </a:p>
        </p:txBody>
      </p:sp>
      <p:sp>
        <p:nvSpPr>
          <p:cNvPr id="10" name="TextBox 9"/>
          <p:cNvSpPr txBox="1"/>
          <p:nvPr/>
        </p:nvSpPr>
        <p:spPr>
          <a:xfrm>
            <a:off x="5228282" y="2797284"/>
            <a:ext cx="3312368" cy="538609"/>
          </a:xfrm>
          <a:prstGeom prst="rect">
            <a:avLst/>
          </a:prstGeom>
          <a:noFill/>
        </p:spPr>
        <p:txBody>
          <a:bodyPr wrap="square" rtlCol="0">
            <a:spAutoFit/>
          </a:bodyPr>
          <a:lstStyle/>
          <a:p>
            <a:pPr algn="ctr"/>
            <a:r>
              <a:rPr lang="en-US" sz="2900" b="1" dirty="0"/>
              <a:t>Continental Crust</a:t>
            </a:r>
          </a:p>
        </p:txBody>
      </p:sp>
      <p:cxnSp>
        <p:nvCxnSpPr>
          <p:cNvPr id="6" name="Straight Arrow Connector 5"/>
          <p:cNvCxnSpPr/>
          <p:nvPr/>
        </p:nvCxnSpPr>
        <p:spPr>
          <a:xfrm>
            <a:off x="899592" y="4437112"/>
            <a:ext cx="1512168" cy="288032"/>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953042" y="5013176"/>
            <a:ext cx="1699078" cy="216024"/>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32279" y="4690591"/>
            <a:ext cx="2504073" cy="1077218"/>
          </a:xfrm>
          <a:prstGeom prst="rect">
            <a:avLst/>
          </a:prstGeom>
          <a:solidFill>
            <a:schemeClr val="bg1">
              <a:alpha val="97000"/>
            </a:schemeClr>
          </a:solidFill>
          <a:ln>
            <a:solidFill>
              <a:srgbClr val="FF0000"/>
            </a:solidFill>
          </a:ln>
        </p:spPr>
        <p:txBody>
          <a:bodyPr wrap="square" rtlCol="0">
            <a:spAutoFit/>
          </a:bodyPr>
          <a:lstStyle/>
          <a:p>
            <a:pPr algn="ctr"/>
            <a:r>
              <a:rPr lang="en-US" sz="3200" b="1" dirty="0">
                <a:solidFill>
                  <a:srgbClr val="FF0000"/>
                </a:solidFill>
              </a:rPr>
              <a:t>Why no volcanoes?</a:t>
            </a:r>
          </a:p>
        </p:txBody>
      </p:sp>
      <p:grpSp>
        <p:nvGrpSpPr>
          <p:cNvPr id="17" name="Group 16"/>
          <p:cNvGrpSpPr/>
          <p:nvPr/>
        </p:nvGrpSpPr>
        <p:grpSpPr>
          <a:xfrm>
            <a:off x="4050614" y="3335893"/>
            <a:ext cx="2281665" cy="1124355"/>
            <a:chOff x="4050614" y="3335893"/>
            <a:chExt cx="2281665" cy="1124355"/>
          </a:xfrm>
        </p:grpSpPr>
        <p:sp>
          <p:nvSpPr>
            <p:cNvPr id="11" name="TextBox 10"/>
            <p:cNvSpPr txBox="1"/>
            <p:nvPr/>
          </p:nvSpPr>
          <p:spPr>
            <a:xfrm>
              <a:off x="4050614" y="3875473"/>
              <a:ext cx="2281665" cy="584775"/>
            </a:xfrm>
            <a:prstGeom prst="rect">
              <a:avLst/>
            </a:prstGeom>
            <a:solidFill>
              <a:schemeClr val="bg1">
                <a:alpha val="97000"/>
              </a:schemeClr>
            </a:solidFill>
            <a:ln>
              <a:solidFill>
                <a:srgbClr val="FF0000"/>
              </a:solidFill>
            </a:ln>
          </p:spPr>
          <p:txBody>
            <a:bodyPr wrap="square" rtlCol="0">
              <a:spAutoFit/>
            </a:bodyPr>
            <a:lstStyle/>
            <a:p>
              <a:pPr algn="ctr"/>
              <a:r>
                <a:rPr lang="en-US" sz="3200" b="1" dirty="0">
                  <a:solidFill>
                    <a:srgbClr val="FF0000"/>
                  </a:solidFill>
                </a:rPr>
                <a:t>Mountains</a:t>
              </a:r>
            </a:p>
          </p:txBody>
        </p:sp>
        <p:cxnSp>
          <p:nvCxnSpPr>
            <p:cNvPr id="14" name="Straight Arrow Connector 13"/>
            <p:cNvCxnSpPr/>
            <p:nvPr/>
          </p:nvCxnSpPr>
          <p:spPr>
            <a:xfrm flipH="1" flipV="1">
              <a:off x="4644008" y="3335893"/>
              <a:ext cx="432048" cy="539581"/>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95541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3315"/>
                                        </p:tgtEl>
                                        <p:attrNameLst>
                                          <p:attrName>style.visibility</p:attrName>
                                        </p:attrNameLst>
                                      </p:cBhvr>
                                      <p:to>
                                        <p:strVal val="visible"/>
                                      </p:to>
                                    </p:set>
                                    <p:animEffect transition="in" filter="fade">
                                      <p:cBhvr>
                                        <p:cTn id="13" dur="1000"/>
                                        <p:tgtEl>
                                          <p:spTgt spid="133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par>
                          <p:cTn id="30" fill="hold">
                            <p:stCondLst>
                              <p:cond delay="1000"/>
                            </p:stCondLst>
                            <p:childTnLst>
                              <p:par>
                                <p:cTn id="31" presetID="35" presetClass="path" presetSubtype="0" accel="50000" decel="50000" fill="hold" nodeType="afterEffect">
                                  <p:stCondLst>
                                    <p:cond delay="0"/>
                                  </p:stCondLst>
                                  <p:childTnLst>
                                    <p:animMotion origin="layout" path="M 0.06146 0.01574 L -0.10399 -0.01574 " pathEditMode="relative" rAng="0" ptsTypes="AA">
                                      <p:cBhvr>
                                        <p:cTn id="32" dur="2000" fill="hold"/>
                                        <p:tgtEl>
                                          <p:spTgt spid="12"/>
                                        </p:tgtEl>
                                        <p:attrNameLst>
                                          <p:attrName>ppt_x</p:attrName>
                                          <p:attrName>ppt_y</p:attrName>
                                        </p:attrNameLst>
                                      </p:cBhvr>
                                      <p:rCtr x="-8281" y="-1574"/>
                                    </p:animMotion>
                                  </p:childTnLst>
                                </p:cTn>
                              </p:par>
                              <p:par>
                                <p:cTn id="33" presetID="63" presetClass="path" presetSubtype="0" accel="50000" decel="50000" fill="hold" nodeType="withEffect">
                                  <p:stCondLst>
                                    <p:cond delay="0"/>
                                  </p:stCondLst>
                                  <p:childTnLst>
                                    <p:animMotion origin="layout" path="M -0.07483 -0.01041 L 0.12986 0.04213 " pathEditMode="relative" rAng="0" ptsTypes="AA">
                                      <p:cBhvr>
                                        <p:cTn id="34" dur="2000" fill="hold"/>
                                        <p:tgtEl>
                                          <p:spTgt spid="6"/>
                                        </p:tgtEl>
                                        <p:attrNameLst>
                                          <p:attrName>ppt_x</p:attrName>
                                          <p:attrName>ppt_y</p:attrName>
                                        </p:attrNameLst>
                                      </p:cBhvr>
                                      <p:rCtr x="10226" y="2616"/>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09258" y="188640"/>
            <a:ext cx="8809466" cy="22322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5800" b="1" dirty="0" err="1">
                <a:solidFill>
                  <a:prstClr val="black"/>
                </a:solidFill>
              </a:rPr>
              <a:t>Oceanic</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782562" y="1609553"/>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771" y="2168874"/>
            <a:ext cx="8149929" cy="4140446"/>
          </a:xfrm>
          <a:prstGeom prst="rect">
            <a:avLst/>
          </a:prstGeom>
          <a:noFill/>
          <a:ln>
            <a:noFill/>
          </a:ln>
        </p:spPr>
      </p:pic>
    </p:spTree>
    <p:extLst>
      <p:ext uri="{BB962C8B-B14F-4D97-AF65-F5344CB8AC3E}">
        <p14:creationId xmlns:p14="http://schemas.microsoft.com/office/powerpoint/2010/main" val="24617615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7192"/>
            <a:ext cx="91440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79512" y="692696"/>
            <a:ext cx="8784976" cy="1143000"/>
          </a:xfrm>
        </p:spPr>
        <p:txBody>
          <a:body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 </a:t>
            </a:r>
            <a:r>
              <a:rPr lang="en-US" sz="4000" b="1" dirty="0">
                <a:solidFill>
                  <a:prstClr val="black"/>
                </a:solidFill>
                <a:latin typeface="Arial" charset="0"/>
                <a:ea typeface="+mn-ea"/>
                <a:cs typeface="Arial" charset="0"/>
              </a:rPr>
              <a:t>             </a:t>
            </a:r>
            <a:r>
              <a:rPr lang="en-US" sz="4000" b="1" dirty="0" err="1">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endParaRPr lang="en-US" sz="2800" dirty="0"/>
          </a:p>
        </p:txBody>
      </p:sp>
      <p:sp>
        <p:nvSpPr>
          <p:cNvPr id="3" name="Content Placeholder 2"/>
          <p:cNvSpPr>
            <a:spLocks noGrp="1"/>
          </p:cNvSpPr>
          <p:nvPr>
            <p:ph idx="1"/>
          </p:nvPr>
        </p:nvSpPr>
        <p:spPr>
          <a:xfrm>
            <a:off x="293027" y="1988840"/>
            <a:ext cx="8557946" cy="4725144"/>
          </a:xfrm>
        </p:spPr>
        <p:txBody>
          <a:bodyPr/>
          <a:lstStyle/>
          <a:p>
            <a:r>
              <a:rPr lang="en-US" sz="2800" dirty="0"/>
              <a:t>A colder, older, denser oceanic plate </a:t>
            </a:r>
            <a:r>
              <a:rPr lang="en-US" sz="2800" dirty="0" err="1"/>
              <a:t>subducts</a:t>
            </a:r>
            <a:r>
              <a:rPr lang="en-US" sz="2800" dirty="0"/>
              <a:t> (goes down), under another oceanic plate into the mantle. </a:t>
            </a:r>
          </a:p>
          <a:p>
            <a:r>
              <a:rPr lang="en-US" sz="2800" dirty="0"/>
              <a:t>A deep sea trench is created where one plate bends and sinks. </a:t>
            </a:r>
          </a:p>
          <a:p>
            <a:r>
              <a:rPr lang="en-US" sz="2800" dirty="0"/>
              <a:t>High temperatures cause rock to melt around the </a:t>
            </a:r>
            <a:r>
              <a:rPr lang="en-US" sz="2800" dirty="0" err="1"/>
              <a:t>subducting</a:t>
            </a:r>
            <a:r>
              <a:rPr lang="en-US" sz="2800" dirty="0"/>
              <a:t> plate as it goes under the other plate</a:t>
            </a:r>
          </a:p>
          <a:p>
            <a:r>
              <a:rPr lang="en-US" sz="2800" dirty="0"/>
              <a:t>Newly formed magma is forced upward along these plate boundaries, forming volcanoes.</a:t>
            </a:r>
          </a:p>
          <a:p>
            <a:r>
              <a:rPr lang="en-US" sz="2800" dirty="0"/>
              <a:t>Over millions of years, erupted lava piles up until it rises above sea level to form volcanic islands.</a:t>
            </a:r>
          </a:p>
        </p:txBody>
      </p:sp>
      <p:grpSp>
        <p:nvGrpSpPr>
          <p:cNvPr id="11" name="Group 10"/>
          <p:cNvGrpSpPr/>
          <p:nvPr/>
        </p:nvGrpSpPr>
        <p:grpSpPr>
          <a:xfrm>
            <a:off x="3807446" y="1641451"/>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040118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09297" y="188640"/>
            <a:ext cx="8784976"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prstClr val="black"/>
                </a:solidFill>
                <a:latin typeface="Arial" charset="0"/>
                <a:ea typeface="+mn-ea"/>
                <a:cs typeface="Arial" charset="0"/>
              </a:rPr>
              <a:t>Convergent Plate Boundary:</a:t>
            </a:r>
            <a:br>
              <a:rPr lang="en-US" sz="4000" b="1" dirty="0">
                <a:solidFill>
                  <a:prstClr val="black"/>
                </a:solidFill>
                <a:latin typeface="Arial" charset="0"/>
                <a:ea typeface="+mn-ea"/>
                <a:cs typeface="Arial" charset="0"/>
              </a:rPr>
            </a:br>
            <a:r>
              <a:rPr lang="en-US" b="1" dirty="0">
                <a:solidFill>
                  <a:prstClr val="black"/>
                </a:solidFill>
                <a:latin typeface="Arial" charset="0"/>
                <a:ea typeface="+mn-ea"/>
                <a:cs typeface="Arial" charset="0"/>
              </a:rPr>
              <a:t>Oceanic </a:t>
            </a:r>
            <a:r>
              <a:rPr lang="en-US" sz="4000" b="1" dirty="0">
                <a:solidFill>
                  <a:prstClr val="black"/>
                </a:solidFill>
                <a:latin typeface="Arial" charset="0"/>
                <a:ea typeface="+mn-ea"/>
                <a:cs typeface="Arial" charset="0"/>
              </a:rPr>
              <a:t>             </a:t>
            </a:r>
            <a:r>
              <a:rPr lang="en-US" sz="4000" b="1" dirty="0" err="1">
                <a:solidFill>
                  <a:prstClr val="black"/>
                </a:solidFill>
                <a:latin typeface="Arial" charset="0"/>
                <a:ea typeface="+mn-ea"/>
                <a:cs typeface="Arial" charset="0"/>
              </a:rPr>
              <a:t>Oceanic</a:t>
            </a:r>
            <a:r>
              <a:rPr lang="en-US" sz="4000" b="1" dirty="0">
                <a:solidFill>
                  <a:prstClr val="black"/>
                </a:solidFill>
                <a:latin typeface="Arial" charset="0"/>
                <a:ea typeface="+mn-ea"/>
                <a:cs typeface="Arial" charset="0"/>
              </a:rPr>
              <a:t> </a:t>
            </a:r>
            <a:endParaRPr lang="en-US" sz="2800" dirty="0"/>
          </a:p>
        </p:txBody>
      </p:sp>
      <p:grpSp>
        <p:nvGrpSpPr>
          <p:cNvPr id="4" name="Group 3"/>
          <p:cNvGrpSpPr/>
          <p:nvPr/>
        </p:nvGrpSpPr>
        <p:grpSpPr>
          <a:xfrm>
            <a:off x="3860611" y="1252819"/>
            <a:ext cx="1613397" cy="0"/>
            <a:chOff x="3347864" y="1628800"/>
            <a:chExt cx="1613397" cy="0"/>
          </a:xfrm>
        </p:grpSpPr>
        <p:cxnSp>
          <p:nvCxnSpPr>
            <p:cNvPr id="5" name="Straight Arrow Connector 4"/>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2" descr="http://bc.outcrop.org/images/tectonics/press4e/figure-02-0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95681"/>
            <a:ext cx="6712074" cy="473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8004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09258" y="30543"/>
            <a:ext cx="8809466" cy="18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Convergent Plate Boundary:</a:t>
            </a:r>
            <a:br>
              <a:rPr lang="en-US" sz="5800" b="1" dirty="0">
                <a:solidFill>
                  <a:prstClr val="black"/>
                </a:solidFill>
              </a:rPr>
            </a:br>
            <a:r>
              <a:rPr lang="en-US" sz="6000" b="1" dirty="0">
                <a:solidFill>
                  <a:prstClr val="black"/>
                </a:solidFill>
              </a:rPr>
              <a:t>Oceanic</a:t>
            </a:r>
            <a:r>
              <a:rPr lang="en-US" sz="5800" b="1" dirty="0">
                <a:solidFill>
                  <a:prstClr val="black"/>
                </a:solidFill>
              </a:rPr>
              <a:t>             </a:t>
            </a:r>
            <a:r>
              <a:rPr lang="en-US" sz="5800" b="1" dirty="0" err="1">
                <a:solidFill>
                  <a:prstClr val="black"/>
                </a:solidFill>
              </a:rPr>
              <a:t>Oceanic</a:t>
            </a:r>
            <a:r>
              <a:rPr lang="en-US" sz="5800" b="1" dirty="0">
                <a:solidFill>
                  <a:prstClr val="black"/>
                </a:solidFill>
              </a:rPr>
              <a:t> </a:t>
            </a:r>
            <a:endParaRPr lang="es-ES" sz="5400" dirty="0">
              <a:solidFill>
                <a:prstClr val="black"/>
              </a:solidFill>
            </a:endParaRPr>
          </a:p>
        </p:txBody>
      </p:sp>
      <p:grpSp>
        <p:nvGrpSpPr>
          <p:cNvPr id="6" name="Group 5"/>
          <p:cNvGrpSpPr/>
          <p:nvPr/>
        </p:nvGrpSpPr>
        <p:grpSpPr>
          <a:xfrm>
            <a:off x="3782562" y="1412776"/>
            <a:ext cx="1613397" cy="0"/>
            <a:chOff x="3347864" y="1628800"/>
            <a:chExt cx="1613397" cy="0"/>
          </a:xfrm>
        </p:grpSpPr>
        <p:cxnSp>
          <p:nvCxnSpPr>
            <p:cNvPr id="7" name="Straight Arrow Connector 6"/>
            <p:cNvCxnSpPr/>
            <p:nvPr/>
          </p:nvCxnSpPr>
          <p:spPr>
            <a:xfrm flipH="1">
              <a:off x="4267029" y="1628800"/>
              <a:ext cx="694232"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47864" y="1628800"/>
              <a:ext cx="741174"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 name="Object 1"/>
          <p:cNvGraphicFramePr>
            <a:graphicFrameLocks noChangeAspect="1"/>
          </p:cNvGraphicFramePr>
          <p:nvPr>
            <p:extLst>
              <p:ext uri="{D42A27DB-BD31-4B8C-83A1-F6EECF244321}">
                <p14:modId xmlns:p14="http://schemas.microsoft.com/office/powerpoint/2010/main" val="3275451013"/>
              </p:ext>
            </p:extLst>
          </p:nvPr>
        </p:nvGraphicFramePr>
        <p:xfrm>
          <a:off x="188564" y="2564904"/>
          <a:ext cx="8650853" cy="3739753"/>
        </p:xfrm>
        <a:graphic>
          <a:graphicData uri="http://schemas.openxmlformats.org/presentationml/2006/ole">
            <mc:AlternateContent xmlns:mc="http://schemas.openxmlformats.org/markup-compatibility/2006">
              <mc:Choice xmlns:v="urn:schemas-microsoft-com:vml" Requires="v">
                <p:oleObj spid="_x0000_s14421" name="Bitmap Image" r:id="rId3" imgW="3467278" imgH="1498677" progId="Paint.Picture">
                  <p:embed/>
                </p:oleObj>
              </mc:Choice>
              <mc:Fallback>
                <p:oleObj name="Bitmap Image" r:id="rId3" imgW="3467278" imgH="1498677" progId="Paint.Picture">
                  <p:embed/>
                  <p:pic>
                    <p:nvPicPr>
                      <p:cNvPr id="0" name="Object 2"/>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88564" y="2564904"/>
                        <a:ext cx="8650853" cy="3739753"/>
                      </a:xfrm>
                      <a:prstGeom prst="rect">
                        <a:avLst/>
                      </a:prstGeom>
                      <a:noFill/>
                    </p:spPr>
                  </p:pic>
                </p:oleObj>
              </mc:Fallback>
            </mc:AlternateContent>
          </a:graphicData>
        </a:graphic>
      </p:graphicFrame>
      <p:sp>
        <p:nvSpPr>
          <p:cNvPr id="3" name="TextBox 2"/>
          <p:cNvSpPr txBox="1"/>
          <p:nvPr/>
        </p:nvSpPr>
        <p:spPr>
          <a:xfrm>
            <a:off x="2329109" y="2964578"/>
            <a:ext cx="1659766" cy="954107"/>
          </a:xfrm>
          <a:prstGeom prst="rect">
            <a:avLst/>
          </a:prstGeom>
          <a:noFill/>
        </p:spPr>
        <p:txBody>
          <a:bodyPr wrap="square" rtlCol="0">
            <a:spAutoFit/>
          </a:bodyPr>
          <a:lstStyle/>
          <a:p>
            <a:pPr algn="ctr"/>
            <a:r>
              <a:rPr lang="en-US" sz="2800" b="1" dirty="0">
                <a:effectLst>
                  <a:outerShdw blurRad="38100" dist="38100" dir="2700000" algn="tl">
                    <a:schemeClr val="bg1">
                      <a:alpha val="43000"/>
                    </a:schemeClr>
                  </a:outerShdw>
                </a:effectLst>
              </a:rPr>
              <a:t>Oceanic</a:t>
            </a:r>
            <a:br>
              <a:rPr lang="en-US" sz="2800" b="1" dirty="0">
                <a:effectLst>
                  <a:outerShdw blurRad="38100" dist="38100" dir="2700000" algn="tl">
                    <a:schemeClr val="bg1">
                      <a:alpha val="43000"/>
                    </a:schemeClr>
                  </a:outerShdw>
                </a:effectLst>
              </a:rPr>
            </a:br>
            <a:r>
              <a:rPr lang="en-US" sz="2800" b="1" dirty="0">
                <a:effectLst>
                  <a:outerShdw blurRad="38100" dist="38100" dir="2700000" algn="tl">
                    <a:schemeClr val="bg1">
                      <a:alpha val="43000"/>
                    </a:schemeClr>
                  </a:outerShdw>
                </a:effectLst>
              </a:rPr>
              <a:t>Crust</a:t>
            </a:r>
          </a:p>
        </p:txBody>
      </p:sp>
      <p:sp>
        <p:nvSpPr>
          <p:cNvPr id="9" name="TextBox 8"/>
          <p:cNvSpPr txBox="1"/>
          <p:nvPr/>
        </p:nvSpPr>
        <p:spPr>
          <a:xfrm>
            <a:off x="6086438" y="2964577"/>
            <a:ext cx="1659766" cy="954107"/>
          </a:xfrm>
          <a:prstGeom prst="rect">
            <a:avLst/>
          </a:prstGeom>
          <a:noFill/>
        </p:spPr>
        <p:txBody>
          <a:bodyPr wrap="square" rtlCol="0">
            <a:spAutoFit/>
          </a:bodyPr>
          <a:lstStyle/>
          <a:p>
            <a:pPr algn="ctr"/>
            <a:r>
              <a:rPr lang="en-US" sz="2800" b="1" dirty="0">
                <a:effectLst>
                  <a:outerShdw blurRad="38100" dist="38100" dir="2700000" algn="tl">
                    <a:schemeClr val="bg1">
                      <a:alpha val="43000"/>
                    </a:schemeClr>
                  </a:outerShdw>
                </a:effectLst>
              </a:rPr>
              <a:t>Oceanic</a:t>
            </a:r>
            <a:br>
              <a:rPr lang="en-US" sz="2800" b="1" dirty="0">
                <a:effectLst>
                  <a:outerShdw blurRad="38100" dist="38100" dir="2700000" algn="tl">
                    <a:schemeClr val="bg1">
                      <a:alpha val="43000"/>
                    </a:schemeClr>
                  </a:outerShdw>
                </a:effectLst>
              </a:rPr>
            </a:br>
            <a:r>
              <a:rPr lang="en-US" sz="2800" b="1" dirty="0">
                <a:effectLst>
                  <a:outerShdw blurRad="38100" dist="38100" dir="2700000" algn="tl">
                    <a:schemeClr val="bg1">
                      <a:alpha val="43000"/>
                    </a:schemeClr>
                  </a:outerShdw>
                </a:effectLst>
              </a:rPr>
              <a:t>Crust</a:t>
            </a:r>
          </a:p>
        </p:txBody>
      </p:sp>
      <p:cxnSp>
        <p:nvCxnSpPr>
          <p:cNvPr id="11" name="Straight Arrow Connector 10"/>
          <p:cNvCxnSpPr/>
          <p:nvPr/>
        </p:nvCxnSpPr>
        <p:spPr>
          <a:xfrm>
            <a:off x="1619672" y="4221088"/>
            <a:ext cx="1368152"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57223" y="4221088"/>
            <a:ext cx="1531490" cy="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38092" y="1832248"/>
            <a:ext cx="3678229" cy="1452736"/>
            <a:chOff x="3238092" y="1832248"/>
            <a:chExt cx="3678229" cy="1452736"/>
          </a:xfrm>
        </p:grpSpPr>
        <p:sp>
          <p:nvSpPr>
            <p:cNvPr id="15" name="TextBox 14"/>
            <p:cNvSpPr txBox="1"/>
            <p:nvPr/>
          </p:nvSpPr>
          <p:spPr>
            <a:xfrm>
              <a:off x="3238092" y="1832248"/>
              <a:ext cx="3678229" cy="830997"/>
            </a:xfrm>
            <a:prstGeom prst="rect">
              <a:avLst/>
            </a:prstGeom>
            <a:noFill/>
            <a:ln>
              <a:solidFill>
                <a:srgbClr val="FF0000"/>
              </a:solidFill>
            </a:ln>
          </p:spPr>
          <p:txBody>
            <a:bodyPr wrap="square" rtlCol="0">
              <a:spAutoFit/>
            </a:bodyPr>
            <a:lstStyle/>
            <a:p>
              <a:pPr algn="ctr"/>
              <a:r>
                <a:rPr lang="en-US" sz="2400" b="1" dirty="0">
                  <a:solidFill>
                    <a:srgbClr val="FF0000"/>
                  </a:solidFill>
                </a:rPr>
                <a:t>Underwater Volcanoes</a:t>
              </a:r>
              <a:br>
                <a:rPr lang="en-US" sz="2400" b="1" dirty="0">
                  <a:solidFill>
                    <a:srgbClr val="FF0000"/>
                  </a:solidFill>
                </a:rPr>
              </a:br>
              <a:r>
                <a:rPr lang="en-US" sz="2400" b="1" dirty="0">
                  <a:solidFill>
                    <a:srgbClr val="FF0000"/>
                  </a:solidFill>
                </a:rPr>
                <a:t>and Volcanic Islands</a:t>
              </a:r>
            </a:p>
          </p:txBody>
        </p:sp>
        <p:cxnSp>
          <p:nvCxnSpPr>
            <p:cNvPr id="17" name="Straight Arrow Connector 16"/>
            <p:cNvCxnSpPr/>
            <p:nvPr/>
          </p:nvCxnSpPr>
          <p:spPr>
            <a:xfrm>
              <a:off x="5048843" y="2663245"/>
              <a:ext cx="0" cy="621739"/>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766759" y="4532832"/>
            <a:ext cx="1304253" cy="1181745"/>
            <a:chOff x="2766759" y="4532832"/>
            <a:chExt cx="1304253" cy="1181745"/>
          </a:xfrm>
        </p:grpSpPr>
        <p:sp>
          <p:nvSpPr>
            <p:cNvPr id="20" name="TextBox 19"/>
            <p:cNvSpPr txBox="1"/>
            <p:nvPr/>
          </p:nvSpPr>
          <p:spPr>
            <a:xfrm>
              <a:off x="2766759" y="5252912"/>
              <a:ext cx="1304253" cy="461665"/>
            </a:xfrm>
            <a:prstGeom prst="rect">
              <a:avLst/>
            </a:prstGeom>
            <a:solidFill>
              <a:schemeClr val="bg1">
                <a:alpha val="97000"/>
              </a:schemeClr>
            </a:solidFill>
            <a:ln>
              <a:solidFill>
                <a:srgbClr val="FF0000"/>
              </a:solidFill>
            </a:ln>
          </p:spPr>
          <p:txBody>
            <a:bodyPr wrap="square" rtlCol="0">
              <a:spAutoFit/>
            </a:bodyPr>
            <a:lstStyle/>
            <a:p>
              <a:pPr algn="ctr"/>
              <a:r>
                <a:rPr lang="en-US" sz="2400" b="1" dirty="0">
                  <a:solidFill>
                    <a:srgbClr val="FF0000"/>
                  </a:solidFill>
                </a:rPr>
                <a:t>Trench</a:t>
              </a:r>
            </a:p>
          </p:txBody>
        </p:sp>
        <p:cxnSp>
          <p:nvCxnSpPr>
            <p:cNvPr id="21" name="Straight Arrow Connector 20"/>
            <p:cNvCxnSpPr/>
            <p:nvPr/>
          </p:nvCxnSpPr>
          <p:spPr>
            <a:xfrm flipV="1">
              <a:off x="3382191" y="4532832"/>
              <a:ext cx="0" cy="72008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16936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1000"/>
                            </p:stCondLst>
                            <p:childTnLst>
                              <p:par>
                                <p:cTn id="40" presetID="35" presetClass="path" presetSubtype="0" accel="50000" decel="50000" fill="hold" nodeType="afterEffect">
                                  <p:stCondLst>
                                    <p:cond delay="0"/>
                                  </p:stCondLst>
                                  <p:childTnLst>
                                    <p:animMotion origin="layout" path="M 0.1 7.40741E-7 L -0.08698 7.40741E-7 " pathEditMode="relative" rAng="0" ptsTypes="AA">
                                      <p:cBhvr>
                                        <p:cTn id="41" dur="2000" fill="hold"/>
                                        <p:tgtEl>
                                          <p:spTgt spid="13"/>
                                        </p:tgtEl>
                                        <p:attrNameLst>
                                          <p:attrName>ppt_x</p:attrName>
                                          <p:attrName>ppt_y</p:attrName>
                                        </p:attrNameLst>
                                      </p:cBhvr>
                                      <p:rCtr x="-9358" y="0"/>
                                    </p:animMotion>
                                  </p:childTnLst>
                                </p:cTn>
                              </p:par>
                              <p:par>
                                <p:cTn id="42" presetID="63" presetClass="path" presetSubtype="0" accel="50000" decel="50000" fill="hold" nodeType="withEffect">
                                  <p:stCondLst>
                                    <p:cond delay="0"/>
                                  </p:stCondLst>
                                  <p:childTnLst>
                                    <p:animMotion origin="layout" path="M -0.07483 7.40741E-7 L 0.11424 7.40741E-7 " pathEditMode="relative" rAng="0" ptsTypes="AA">
                                      <p:cBhvr>
                                        <p:cTn id="43" dur="2000" fill="hold"/>
                                        <p:tgtEl>
                                          <p:spTgt spid="11"/>
                                        </p:tgtEl>
                                        <p:attrNameLst>
                                          <p:attrName>ppt_x</p:attrName>
                                          <p:attrName>ppt_y</p:attrName>
                                        </p:attrNameLst>
                                      </p:cBhvr>
                                      <p:rCtr x="9444" y="0"/>
                                    </p:animMotion>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18312" y="116632"/>
            <a:ext cx="878497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prstClr val="black"/>
                </a:solidFill>
                <a:latin typeface="Arial" charset="0"/>
                <a:cs typeface="Arial" charset="0"/>
              </a:rPr>
              <a:t>Sometimes volcanic islands form due to the movement of lithospheric plates over hot spots.</a:t>
            </a:r>
            <a:endParaRPr lang="en-US" sz="2000" dirty="0">
              <a:solidFill>
                <a:prstClr val="black"/>
              </a:solidFill>
            </a:endParaRPr>
          </a:p>
        </p:txBody>
      </p:sp>
      <p:pic>
        <p:nvPicPr>
          <p:cNvPr id="2050" name="Picture 2" descr="http://seattlecentral.edu/qelp/sets/073/image4T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168" y="1916832"/>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0616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7"/>
          <p:cNvSpPr txBox="1">
            <a:spLocks/>
          </p:cNvSpPr>
          <p:nvPr/>
        </p:nvSpPr>
        <p:spPr>
          <a:xfrm>
            <a:off x="173056" y="188640"/>
            <a:ext cx="8809466" cy="194421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800" b="1" dirty="0">
                <a:solidFill>
                  <a:prstClr val="black"/>
                </a:solidFill>
              </a:rPr>
              <a:t>Transform Plate Boundary:</a:t>
            </a:r>
            <a:br>
              <a:rPr lang="en-US" sz="5800" b="1" dirty="0">
                <a:solidFill>
                  <a:prstClr val="black"/>
                </a:solidFill>
              </a:rPr>
            </a:br>
            <a:r>
              <a:rPr lang="en-US" sz="5800" b="1" dirty="0">
                <a:solidFill>
                  <a:prstClr val="black"/>
                </a:solidFill>
              </a:rPr>
              <a:t>Plates Slide Past Each Other</a:t>
            </a:r>
            <a:endParaRPr lang="es-ES" sz="5400" dirty="0">
              <a:solidFill>
                <a:prstClr val="black"/>
              </a:solidFill>
            </a:endParaRPr>
          </a:p>
        </p:txBody>
      </p:sp>
      <p:pic>
        <p:nvPicPr>
          <p:cNvPr id="9" name="Picture 2" descr="http://facstaff.gpc.edu/~pgore/images/tranformation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40441" y="2492896"/>
            <a:ext cx="5674695" cy="351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1968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149080"/>
            <a:ext cx="6069057" cy="257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4430"/>
            <a:ext cx="8229600" cy="904281"/>
          </a:xfrm>
        </p:spPr>
        <p:txBody>
          <a:bodyPr/>
          <a:lstStyle/>
          <a:p>
            <a:r>
              <a:rPr lang="en-US" sz="5400" b="1" dirty="0"/>
              <a:t>Transform Boundary</a:t>
            </a:r>
          </a:p>
        </p:txBody>
      </p:sp>
      <p:sp>
        <p:nvSpPr>
          <p:cNvPr id="4" name="Content Placeholder 3"/>
          <p:cNvSpPr>
            <a:spLocks noGrp="1"/>
          </p:cNvSpPr>
          <p:nvPr>
            <p:ph idx="1"/>
          </p:nvPr>
        </p:nvSpPr>
        <p:spPr>
          <a:xfrm>
            <a:off x="323528" y="980728"/>
            <a:ext cx="8640960" cy="3024336"/>
          </a:xfrm>
        </p:spPr>
        <p:txBody>
          <a:bodyPr/>
          <a:lstStyle/>
          <a:p>
            <a:r>
              <a:rPr lang="en-US" b="1" dirty="0"/>
              <a:t>Plates move in opposite directions or in the same direction at different rates</a:t>
            </a:r>
          </a:p>
          <a:p>
            <a:r>
              <a:rPr lang="en-US" b="1" dirty="0"/>
              <a:t>When one plate slips past another plate suddenly, earthquakes occur</a:t>
            </a:r>
          </a:p>
          <a:p>
            <a:r>
              <a:rPr lang="en-US" b="1" dirty="0"/>
              <a:t>These plate boundaries do not destroy or build up Earth’s crust.</a:t>
            </a:r>
          </a:p>
        </p:txBody>
      </p:sp>
    </p:spTree>
    <p:extLst>
      <p:ext uri="{BB962C8B-B14F-4D97-AF65-F5344CB8AC3E}">
        <p14:creationId xmlns:p14="http://schemas.microsoft.com/office/powerpoint/2010/main" val="28511111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059" y="404664"/>
            <a:ext cx="8229600" cy="904281"/>
          </a:xfrm>
        </p:spPr>
        <p:txBody>
          <a:bodyPr/>
          <a:lstStyle/>
          <a:p>
            <a:r>
              <a:rPr lang="en-US" sz="7200" b="1" dirty="0"/>
              <a:t>Transform Boundary</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674934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5408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229852" y="620688"/>
            <a:ext cx="8736972" cy="1584176"/>
          </a:xfrm>
        </p:spPr>
        <p:txBody>
          <a:bodyPr/>
          <a:lstStyle/>
          <a:p>
            <a:r>
              <a:rPr lang="es-UY" sz="4500" b="1" dirty="0" err="1"/>
              <a:t>Wegener</a:t>
            </a:r>
            <a:r>
              <a:rPr lang="es-UY" sz="4500" b="1" dirty="0"/>
              <a:t> </a:t>
            </a:r>
            <a:r>
              <a:rPr lang="es-UY" sz="4500" b="1" dirty="0" err="1"/>
              <a:t>called</a:t>
            </a:r>
            <a:r>
              <a:rPr lang="es-UY" sz="4500" b="1" dirty="0"/>
              <a:t> </a:t>
            </a:r>
            <a:r>
              <a:rPr lang="es-UY" sz="4500" b="1" dirty="0" err="1"/>
              <a:t>the</a:t>
            </a:r>
            <a:r>
              <a:rPr lang="es-UY" sz="4500" b="1" dirty="0"/>
              <a:t> once </a:t>
            </a:r>
            <a:r>
              <a:rPr lang="es-UY" sz="4500" b="1" dirty="0" err="1"/>
              <a:t>connected</a:t>
            </a:r>
            <a:r>
              <a:rPr lang="es-UY" sz="4500" b="1" dirty="0"/>
              <a:t> </a:t>
            </a:r>
            <a:r>
              <a:rPr lang="es-UY" sz="4500" b="1" dirty="0" err="1"/>
              <a:t>large</a:t>
            </a:r>
            <a:r>
              <a:rPr lang="es-UY" sz="4500" b="1" dirty="0"/>
              <a:t> </a:t>
            </a:r>
            <a:r>
              <a:rPr lang="es-UY" sz="4500" b="1" dirty="0" err="1"/>
              <a:t>landmass</a:t>
            </a:r>
            <a:r>
              <a:rPr lang="es-UY" sz="4500" b="1" dirty="0"/>
              <a:t> </a:t>
            </a:r>
            <a:r>
              <a:rPr lang="es-UY" sz="4500" b="1" dirty="0" err="1"/>
              <a:t>Pangaea</a:t>
            </a:r>
            <a:r>
              <a:rPr lang="es-UY" sz="4500" b="1" dirty="0"/>
              <a:t>.</a:t>
            </a:r>
            <a:endParaRPr lang="es-ES" sz="4500" b="1" dirty="0"/>
          </a:p>
        </p:txBody>
      </p:sp>
      <p:pic>
        <p:nvPicPr>
          <p:cNvPr id="1026" name="Picture 2" descr="https://i0.wp.com/noscope.com/wp-content/uploads/2010/04/pang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204864"/>
            <a:ext cx="470452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8493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928992" cy="1370582"/>
          </a:xfrm>
        </p:spPr>
        <p:txBody>
          <a:bodyPr/>
          <a:lstStyle/>
          <a:p>
            <a:r>
              <a:rPr lang="en-US" sz="5400" b="1" dirty="0"/>
              <a:t>Transform Boundary:</a:t>
            </a:r>
            <a:br>
              <a:rPr lang="en-US" sz="5400" b="1" dirty="0"/>
            </a:br>
            <a:r>
              <a:rPr lang="en-US" sz="5400" b="1" dirty="0"/>
              <a:t>San Andreas Fault in California</a:t>
            </a:r>
          </a:p>
        </p:txBody>
      </p:sp>
      <p:sp>
        <p:nvSpPr>
          <p:cNvPr id="3" name="Rectangle 2"/>
          <p:cNvSpPr/>
          <p:nvPr/>
        </p:nvSpPr>
        <p:spPr>
          <a:xfrm>
            <a:off x="0" y="5661248"/>
            <a:ext cx="914400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http://imageserver.moviepilot.com/-7fd2efb5-9f61-46f0-b7e1-4f6abd24b81a.jpeg?width=1820&amp;height=21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868764"/>
            <a:ext cx="4057985" cy="4733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7/76/Sanand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68764"/>
            <a:ext cx="3448050" cy="476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5291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childTnLst>
                                </p:cTn>
                              </p:par>
                              <p:par>
                                <p:cTn id="14" presetID="10" presetClass="entr" presetSubtype="0" fill="hold" nodeType="withEffect">
                                  <p:stCondLst>
                                    <p:cond delay="500"/>
                                  </p:stCondLst>
                                  <p:childTnLst>
                                    <p:set>
                                      <p:cBhvr>
                                        <p:cTn id="15" dur="1" fill="hold">
                                          <p:stCondLst>
                                            <p:cond delay="0"/>
                                          </p:stCondLst>
                                        </p:cTn>
                                        <p:tgtEl>
                                          <p:spTgt spid="6148"/>
                                        </p:tgtEl>
                                        <p:attrNameLst>
                                          <p:attrName>style.visibility</p:attrName>
                                        </p:attrNameLst>
                                      </p:cBhvr>
                                      <p:to>
                                        <p:strVal val="visible"/>
                                      </p:to>
                                    </p:set>
                                    <p:animEffect transition="in" filter="fade">
                                      <p:cBhvr>
                                        <p:cTn id="16"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904281"/>
          </a:xfrm>
        </p:spPr>
        <p:txBody>
          <a:bodyPr/>
          <a:lstStyle/>
          <a:p>
            <a:r>
              <a:rPr lang="en-US" sz="7200" b="1" dirty="0"/>
              <a:t>Transform Boundary</a:t>
            </a:r>
          </a:p>
        </p:txBody>
      </p:sp>
      <p:graphicFrame>
        <p:nvGraphicFramePr>
          <p:cNvPr id="3" name="Object 2"/>
          <p:cNvGraphicFramePr>
            <a:graphicFrameLocks noChangeAspect="1"/>
          </p:cNvGraphicFramePr>
          <p:nvPr>
            <p:extLst>
              <p:ext uri="{D42A27DB-BD31-4B8C-83A1-F6EECF244321}">
                <p14:modId xmlns:p14="http://schemas.microsoft.com/office/powerpoint/2010/main" val="125182660"/>
              </p:ext>
            </p:extLst>
          </p:nvPr>
        </p:nvGraphicFramePr>
        <p:xfrm>
          <a:off x="683568" y="1762648"/>
          <a:ext cx="7704856" cy="3908768"/>
        </p:xfrm>
        <a:graphic>
          <a:graphicData uri="http://schemas.openxmlformats.org/presentationml/2006/ole">
            <mc:AlternateContent xmlns:mc="http://schemas.openxmlformats.org/markup-compatibility/2006">
              <mc:Choice xmlns:v="urn:schemas-microsoft-com:vml" Requires="v">
                <p:oleObj spid="_x0000_s15445" name="Bitmap Image" r:id="rId3" imgW="3206915" imgH="1625684" progId="Paint.Picture">
                  <p:embed/>
                </p:oleObj>
              </mc:Choice>
              <mc:Fallback>
                <p:oleObj name="Bitmap Image" r:id="rId3" imgW="3206915" imgH="162568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62648"/>
                        <a:ext cx="7704856" cy="3908768"/>
                      </a:xfrm>
                      <a:prstGeom prst="rect">
                        <a:avLst/>
                      </a:prstGeom>
                      <a:noFill/>
                    </p:spPr>
                  </p:pic>
                </p:oleObj>
              </mc:Fallback>
            </mc:AlternateContent>
          </a:graphicData>
        </a:graphic>
      </p:graphicFrame>
      <p:cxnSp>
        <p:nvCxnSpPr>
          <p:cNvPr id="6" name="Straight Arrow Connector 5"/>
          <p:cNvCxnSpPr/>
          <p:nvPr/>
        </p:nvCxnSpPr>
        <p:spPr>
          <a:xfrm flipV="1">
            <a:off x="2771800" y="2348880"/>
            <a:ext cx="1728192" cy="1080120"/>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796136" y="1983818"/>
            <a:ext cx="1440160" cy="936104"/>
          </a:xfrm>
          <a:prstGeom prst="straightConnector1">
            <a:avLst/>
          </a:prstGeom>
          <a:ln w="254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051720" y="3429000"/>
            <a:ext cx="4824536" cy="2929681"/>
            <a:chOff x="2051720" y="3429000"/>
            <a:chExt cx="4824536" cy="2929681"/>
          </a:xfrm>
        </p:grpSpPr>
        <p:sp>
          <p:nvSpPr>
            <p:cNvPr id="10" name="TextBox 9"/>
            <p:cNvSpPr txBox="1"/>
            <p:nvPr/>
          </p:nvSpPr>
          <p:spPr>
            <a:xfrm>
              <a:off x="2051720" y="5589240"/>
              <a:ext cx="4824536" cy="769441"/>
            </a:xfrm>
            <a:prstGeom prst="rect">
              <a:avLst/>
            </a:prstGeom>
            <a:noFill/>
          </p:spPr>
          <p:txBody>
            <a:bodyPr wrap="square" rtlCol="0">
              <a:spAutoFit/>
            </a:bodyPr>
            <a:lstStyle/>
            <a:p>
              <a:pPr algn="ctr"/>
              <a:r>
                <a:rPr lang="en-US" sz="4400" b="1" dirty="0">
                  <a:solidFill>
                    <a:srgbClr val="FF0000"/>
                  </a:solidFill>
                </a:rPr>
                <a:t>Earthquakes</a:t>
              </a:r>
            </a:p>
          </p:txBody>
        </p:sp>
        <p:cxnSp>
          <p:nvCxnSpPr>
            <p:cNvPr id="12" name="Straight Arrow Connector 11"/>
            <p:cNvCxnSpPr/>
            <p:nvPr/>
          </p:nvCxnSpPr>
          <p:spPr>
            <a:xfrm flipV="1">
              <a:off x="4139952" y="3429000"/>
              <a:ext cx="0" cy="2160240"/>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41765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1000"/>
                            </p:stCondLst>
                            <p:childTnLst>
                              <p:par>
                                <p:cTn id="23" presetID="35" presetClass="path" presetSubtype="0" accel="50000" decel="50000" fill="hold" nodeType="afterEffect">
                                  <p:stCondLst>
                                    <p:cond delay="0"/>
                                  </p:stCondLst>
                                  <p:childTnLst>
                                    <p:animMotion origin="layout" path="M 0 2.59259E-6 L -0.14948 0.14259 " pathEditMode="relative" rAng="0" ptsTypes="AA">
                                      <p:cBhvr>
                                        <p:cTn id="24" dur="2000" fill="hold"/>
                                        <p:tgtEl>
                                          <p:spTgt spid="8"/>
                                        </p:tgtEl>
                                        <p:attrNameLst>
                                          <p:attrName>ppt_x</p:attrName>
                                          <p:attrName>ppt_y</p:attrName>
                                        </p:attrNameLst>
                                      </p:cBhvr>
                                      <p:rCtr x="-7483" y="7130"/>
                                    </p:animMotion>
                                  </p:childTnLst>
                                </p:cTn>
                              </p:par>
                              <p:par>
                                <p:cTn id="25" presetID="56" presetClass="path" presetSubtype="0" accel="50000" decel="50000" fill="hold" nodeType="withEffect">
                                  <p:stCondLst>
                                    <p:cond delay="0"/>
                                  </p:stCondLst>
                                  <p:childTnLst>
                                    <p:animMotion origin="layout" path="M -0.02361 0.03149 L 0.19687 -0.14166 " pathEditMode="relative" rAng="0" ptsTypes="AA">
                                      <p:cBhvr>
                                        <p:cTn id="26" dur="2000" fill="hold"/>
                                        <p:tgtEl>
                                          <p:spTgt spid="6"/>
                                        </p:tgtEl>
                                        <p:attrNameLst>
                                          <p:attrName>ppt_x</p:attrName>
                                          <p:attrName>ppt_y</p:attrName>
                                        </p:attrNameLst>
                                      </p:cBhvr>
                                      <p:rCtr x="11024" y="-8657"/>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0" presetClass="path" presetSubtype="0" accel="50000" decel="50000" fill="hold" nodeType="withEffect">
                                  <p:stCondLst>
                                    <p:cond delay="0"/>
                                  </p:stCondLst>
                                  <p:childTnLst>
                                    <p:animMotion origin="layout" path="M -0.13455 0.01759 C -0.13264 0.00903 -0.129 -0.00093 -0.12431 -0.00695 C -0.12136 -0.02037 -0.11737 -0.02963 -0.11181 -0.04167 C -0.11007 -0.04584 -0.1066 -0.05394 -0.1066 -0.05371 C -0.10539 -0.0625 -0.10382 -0.06945 -0.10035 -0.07685 C -0.09914 -0.08449 -0.09792 -0.08704 -0.09514 -0.09468 C -0.09254 -0.10139 -0.09184 -0.10972 -0.08993 -0.11736 C -0.08542 -0.08959 -0.08785 -0.10695 -0.08993 -0.04468 C -0.09011 -0.03565 -0.09271 -0.02685 -0.09184 -0.01759 C -0.09167 -0.01597 -0.08924 -0.01945 -0.08785 -0.02037 C -0.08542 -0.02639 -0.08403 -0.03172 -0.08056 -0.03658 C -0.07813 -0.04375 -0.0757 -0.04931 -0.07205 -0.05533 C -0.07171 -0.05648 -0.07153 -0.05834 -0.07101 -0.05926 C -0.07014 -0.06088 -0.06841 -0.06158 -0.06789 -0.0632 C -0.06615 -0.06759 -0.0658 -0.07616 -0.06476 -0.08125 C -0.06233 -0.09121 -0.05886 -0.1007 -0.05643 -0.11065 C -0.05157 -0.09815 -0.05226 -0.08449 -0.04809 -0.07176 C -0.04705 -0.06204 -0.04671 -0.05255 -0.04497 -0.04329 C -0.04375 -0.04584 -0.04289 -0.04884 -0.04184 -0.05139 C -0.04011 -0.05533 -0.03646 -0.0632 -0.03646 -0.06297 C -0.03438 -0.07616 -0.02518 -0.08912 -0.01771 -0.09838 C -0.01441 -0.10926 -0.00938 -0.11852 -0.00313 -0.12662 C 4.16667E-6 -0.1375 -0.00018 -0.11759 4.16667E-6 -0.11574 C 0.00104 -0.09954 0.00295 -0.0838 0.00434 -0.06736 C 0.00399 -0.05278 0.00382 -0.03797 0.00312 -0.02315 C 0.00277 -0.01713 0.00191 -0.01134 0.00121 -0.00556 C 0.00086 -0.00371 4.16667E-6 -0.00023 4.16667E-6 2.22222E-6 " pathEditMode="relative" rAng="0" ptsTypes="ffffffffffffffffffffffffffA">
                                      <p:cBhvr>
                                        <p:cTn id="33" dur="2000" fill="hold"/>
                                        <p:tgtEl>
                                          <p:spTgt spid="16"/>
                                        </p:tgtEl>
                                        <p:attrNameLst>
                                          <p:attrName>ppt_x</p:attrName>
                                          <p:attrName>ppt_y</p:attrName>
                                        </p:attrNameLst>
                                      </p:cBhvr>
                                      <p:rCtr x="6944" y="-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52" y="980728"/>
            <a:ext cx="8483377" cy="4392488"/>
          </a:xfrm>
        </p:spPr>
        <p:txBody>
          <a:bodyPr/>
          <a:lstStyle/>
          <a:p>
            <a:r>
              <a:rPr lang="en-US" sz="4800" b="1" dirty="0"/>
              <a:t>Convection Currents in the Mantle cause lithospheric plates to move. As the plates move, they interact. These interactions produce many geological features and events.</a:t>
            </a:r>
          </a:p>
        </p:txBody>
      </p:sp>
    </p:spTree>
    <p:extLst>
      <p:ext uri="{BB962C8B-B14F-4D97-AF65-F5344CB8AC3E}">
        <p14:creationId xmlns:p14="http://schemas.microsoft.com/office/powerpoint/2010/main" val="17314701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92" y="548680"/>
            <a:ext cx="5014900" cy="1296144"/>
          </a:xfrm>
        </p:spPr>
        <p:txBody>
          <a:bodyPr/>
          <a:lstStyle/>
          <a:p>
            <a:r>
              <a:rPr lang="en-US" sz="8000" b="1" dirty="0"/>
              <a:t>Volcano</a:t>
            </a:r>
          </a:p>
        </p:txBody>
      </p:sp>
      <p:sp>
        <p:nvSpPr>
          <p:cNvPr id="5" name="Rectangle 4"/>
          <p:cNvSpPr/>
          <p:nvPr/>
        </p:nvSpPr>
        <p:spPr>
          <a:xfrm>
            <a:off x="0" y="5661248"/>
            <a:ext cx="9252520"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ttp://www.worldvolcanoes.info/wp-content/uploads/2013/08/volcano-300x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132856"/>
            <a:ext cx="4932134" cy="42909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7204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8434"/>
                                        </p:tgtEl>
                                        <p:attrNameLst>
                                          <p:attrName>style.visibility</p:attrName>
                                        </p:attrNameLst>
                                      </p:cBhvr>
                                      <p:to>
                                        <p:strVal val="visible"/>
                                      </p:to>
                                    </p:set>
                                    <p:animEffect transition="in" filter="fade">
                                      <p:cBhvr>
                                        <p:cTn id="13"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sz="7200" b="1" u="sng" dirty="0"/>
              <a:t>Volcano</a:t>
            </a:r>
          </a:p>
        </p:txBody>
      </p:sp>
      <p:sp>
        <p:nvSpPr>
          <p:cNvPr id="3" name="Content Placeholder 2"/>
          <p:cNvSpPr>
            <a:spLocks noGrp="1"/>
          </p:cNvSpPr>
          <p:nvPr>
            <p:ph idx="1"/>
          </p:nvPr>
        </p:nvSpPr>
        <p:spPr>
          <a:xfrm>
            <a:off x="467544" y="1772816"/>
            <a:ext cx="8229600" cy="3744416"/>
          </a:xfrm>
        </p:spPr>
        <p:txBody>
          <a:bodyPr/>
          <a:lstStyle/>
          <a:p>
            <a:r>
              <a:rPr lang="en-US" sz="4000" b="1" dirty="0"/>
              <a:t>A volcano is a mountain that forms when layers of lava and ash erupt and build up</a:t>
            </a:r>
          </a:p>
          <a:p>
            <a:r>
              <a:rPr lang="en-US" sz="4000" b="1" dirty="0"/>
              <a:t>Volcanoes form where plates are moving apart, moving together, and at locations called hot spots.</a:t>
            </a:r>
          </a:p>
        </p:txBody>
      </p:sp>
    </p:spTree>
    <p:extLst>
      <p:ext uri="{BB962C8B-B14F-4D97-AF65-F5344CB8AC3E}">
        <p14:creationId xmlns:p14="http://schemas.microsoft.com/office/powerpoint/2010/main" val="35658645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sz="7200" b="1" u="sng" dirty="0"/>
              <a:t>Volcano</a:t>
            </a:r>
          </a:p>
        </p:txBody>
      </p:sp>
      <p:sp>
        <p:nvSpPr>
          <p:cNvPr id="3" name="Content Placeholder 2"/>
          <p:cNvSpPr>
            <a:spLocks noGrp="1"/>
          </p:cNvSpPr>
          <p:nvPr>
            <p:ph idx="1"/>
          </p:nvPr>
        </p:nvSpPr>
        <p:spPr>
          <a:xfrm>
            <a:off x="467544" y="1772816"/>
            <a:ext cx="8229600" cy="2016224"/>
          </a:xfrm>
        </p:spPr>
        <p:txBody>
          <a:bodyPr/>
          <a:lstStyle/>
          <a:p>
            <a:pPr marL="0" indent="0" algn="ctr">
              <a:buNone/>
            </a:pPr>
            <a:r>
              <a:rPr lang="en-US" sz="4000" b="1" dirty="0"/>
              <a:t>When the pressure from the rising magma in a volcano becomes too much, it erupts gases, ash, and lava</a:t>
            </a:r>
          </a:p>
        </p:txBody>
      </p:sp>
    </p:spTree>
    <p:extLst>
      <p:ext uri="{BB962C8B-B14F-4D97-AF65-F5344CB8AC3E}">
        <p14:creationId xmlns:p14="http://schemas.microsoft.com/office/powerpoint/2010/main" val="314305113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thelayeredearth.com/images/teachablemoments/010_Ring%20Of%20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11687756"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59632" y="2172965"/>
            <a:ext cx="4176464" cy="1800200"/>
          </a:xfrm>
        </p:spPr>
        <p:txBody>
          <a:bodyPr/>
          <a:lstStyle/>
          <a:p>
            <a:r>
              <a:rPr lang="en-US" sz="6600" b="1" dirty="0">
                <a:solidFill>
                  <a:srgbClr val="FF0000"/>
                </a:solidFill>
                <a:effectLst>
                  <a:outerShdw blurRad="38100" dist="38100" dir="2700000" algn="tl">
                    <a:srgbClr val="000000">
                      <a:alpha val="43137"/>
                    </a:srgbClr>
                  </a:outerShdw>
                </a:effectLst>
              </a:rPr>
              <a:t>Ring of </a:t>
            </a:r>
            <a:br>
              <a:rPr lang="en-US" sz="6600" b="1" dirty="0">
                <a:solidFill>
                  <a:srgbClr val="FF0000"/>
                </a:solidFill>
                <a:effectLst>
                  <a:outerShdw blurRad="38100" dist="38100" dir="2700000" algn="tl">
                    <a:srgbClr val="000000">
                      <a:alpha val="43137"/>
                    </a:srgbClr>
                  </a:outerShdw>
                </a:effectLst>
              </a:rPr>
            </a:br>
            <a:r>
              <a:rPr lang="en-US" sz="6600" b="1" dirty="0">
                <a:solidFill>
                  <a:srgbClr val="FF0000"/>
                </a:solidFill>
                <a:effectLst>
                  <a:outerShdw blurRad="38100" dist="38100" dir="2700000" algn="tl">
                    <a:srgbClr val="000000">
                      <a:alpha val="43137"/>
                    </a:srgbClr>
                  </a:outerShdw>
                </a:effectLst>
              </a:rPr>
              <a:t>Fire</a:t>
            </a:r>
          </a:p>
        </p:txBody>
      </p:sp>
    </p:spTree>
    <p:extLst>
      <p:ext uri="{BB962C8B-B14F-4D97-AF65-F5344CB8AC3E}">
        <p14:creationId xmlns:p14="http://schemas.microsoft.com/office/powerpoint/2010/main" val="13483813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39552" y="620688"/>
            <a:ext cx="8208911" cy="6124754"/>
          </a:xfrm>
          <a:prstGeom prst="rect">
            <a:avLst/>
          </a:prstGeom>
        </p:spPr>
        <p:txBody>
          <a:bodyPr wrap="square">
            <a:spAutoFit/>
          </a:bodyPr>
          <a:lstStyle/>
          <a:p>
            <a:pPr algn="ctr"/>
            <a:r>
              <a:rPr lang="en-US" sz="4800" b="1" dirty="0">
                <a:solidFill>
                  <a:prstClr val="black"/>
                </a:solidFill>
                <a:latin typeface="Calibri"/>
                <a:ea typeface="+mj-ea"/>
                <a:cs typeface="+mj-cs"/>
              </a:rPr>
              <a:t>Movement of the lithospheric plates puts stress on the rocks near the plate edges. </a:t>
            </a:r>
            <a:endParaRPr lang="en-US" sz="2000" b="1" dirty="0">
              <a:solidFill>
                <a:prstClr val="black"/>
              </a:solidFill>
              <a:latin typeface="Calibri"/>
              <a:ea typeface="+mj-ea"/>
              <a:cs typeface="+mj-cs"/>
            </a:endParaRPr>
          </a:p>
          <a:p>
            <a:pPr algn="ctr"/>
            <a:endParaRPr lang="en-US" sz="2800" b="1" dirty="0">
              <a:solidFill>
                <a:prstClr val="black"/>
              </a:solidFill>
              <a:latin typeface="Calibri"/>
              <a:ea typeface="+mj-ea"/>
              <a:cs typeface="+mj-cs"/>
            </a:endParaRPr>
          </a:p>
          <a:p>
            <a:pPr algn="ctr"/>
            <a:r>
              <a:rPr lang="en-US" sz="4800" b="1" dirty="0">
                <a:solidFill>
                  <a:prstClr val="black"/>
                </a:solidFill>
                <a:latin typeface="Calibri"/>
                <a:ea typeface="+mj-ea"/>
                <a:cs typeface="+mj-cs"/>
              </a:rPr>
              <a:t>To relieve this stress, rocks tend to bend, compress, or stretch. </a:t>
            </a:r>
            <a:endParaRPr lang="en-US" sz="2000" b="1" dirty="0">
              <a:solidFill>
                <a:prstClr val="black"/>
              </a:solidFill>
              <a:latin typeface="Calibri"/>
              <a:ea typeface="+mj-ea"/>
              <a:cs typeface="+mj-cs"/>
            </a:endParaRPr>
          </a:p>
          <a:p>
            <a:pPr algn="ctr"/>
            <a:endParaRPr lang="en-US" sz="2800" b="1" dirty="0">
              <a:solidFill>
                <a:prstClr val="black"/>
              </a:solidFill>
              <a:latin typeface="Calibri"/>
              <a:ea typeface="+mj-ea"/>
              <a:cs typeface="+mj-cs"/>
            </a:endParaRPr>
          </a:p>
          <a:p>
            <a:pPr algn="ctr"/>
            <a:r>
              <a:rPr lang="en-US" sz="4800" b="1" dirty="0">
                <a:solidFill>
                  <a:prstClr val="black"/>
                </a:solidFill>
                <a:latin typeface="Calibri"/>
                <a:ea typeface="+mj-ea"/>
                <a:cs typeface="+mj-cs"/>
              </a:rPr>
              <a:t>If the stress is great enough, the rocks will break.</a:t>
            </a:r>
            <a:endParaRPr lang="en-US" dirty="0"/>
          </a:p>
        </p:txBody>
      </p:sp>
    </p:spTree>
    <p:extLst>
      <p:ext uri="{BB962C8B-B14F-4D97-AF65-F5344CB8AC3E}">
        <p14:creationId xmlns:p14="http://schemas.microsoft.com/office/powerpoint/2010/main" val="11641199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grpId="0" nodeType="afterEffect">
                                  <p:stCondLst>
                                    <p:cond delay="50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20" y="548680"/>
            <a:ext cx="8483377" cy="2376264"/>
          </a:xfrm>
        </p:spPr>
        <p:txBody>
          <a:bodyPr/>
          <a:lstStyle/>
          <a:p>
            <a:r>
              <a:rPr lang="en-US" sz="4800" b="1" dirty="0"/>
              <a:t>Earthquakes are sudden breaks in crust continuously stressed by plate movement.</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0" name="Picture 6" descr="http://earthshakes.pbworks.com/w/page/16826799/f/earthqua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16" y="3068960"/>
            <a:ext cx="8515381" cy="365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393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16390"/>
                                        </p:tgtEl>
                                        <p:attrNameLst>
                                          <p:attrName>style.visibility</p:attrName>
                                        </p:attrNameLst>
                                      </p:cBhvr>
                                      <p:to>
                                        <p:strVal val="visible"/>
                                      </p:to>
                                    </p:set>
                                    <p:animEffect transition="in" filter="fade">
                                      <p:cBhvr>
                                        <p:cTn id="13"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692696"/>
            <a:ext cx="8483377" cy="2160240"/>
          </a:xfrm>
        </p:spPr>
        <p:txBody>
          <a:bodyPr/>
          <a:lstStyle/>
          <a:p>
            <a:r>
              <a:rPr lang="en-US" sz="3600" b="1" dirty="0"/>
              <a:t>Along plate boundaries, the Earth’s lithosphere fractures along faults. As plates move, blocks of crust shift along the faults. There are different kinds of faults.</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55" y="2883583"/>
            <a:ext cx="8207006" cy="309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8224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7" name="Rectangle 7"/>
          <p:cNvSpPr>
            <a:spLocks noGrp="1"/>
          </p:cNvSpPr>
          <p:nvPr>
            <p:ph type="ctrTitle"/>
          </p:nvPr>
        </p:nvSpPr>
        <p:spPr>
          <a:xfrm>
            <a:off x="899592" y="188640"/>
            <a:ext cx="7488832" cy="1440160"/>
          </a:xfrm>
        </p:spPr>
        <p:txBody>
          <a:bodyPr/>
          <a:lstStyle/>
          <a:p>
            <a:r>
              <a:rPr lang="es-UY" sz="7200" b="1" dirty="0" err="1"/>
              <a:t>Pangaea</a:t>
            </a:r>
            <a:r>
              <a:rPr lang="es-UY" sz="7200" b="1" dirty="0"/>
              <a:t> </a:t>
            </a:r>
            <a:r>
              <a:rPr lang="es-UY" sz="7200" b="1" dirty="0" err="1"/>
              <a:t>Flipbook</a:t>
            </a:r>
            <a:endParaRPr lang="es-E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8026323" cy="4213820"/>
          </a:xfrm>
          <a:prstGeom prst="rect">
            <a:avLst/>
          </a:prstGeom>
          <a:ln>
            <a:solidFill>
              <a:schemeClr val="tx1"/>
            </a:solidFill>
          </a:ln>
        </p:spPr>
      </p:pic>
    </p:spTree>
    <p:extLst>
      <p:ext uri="{BB962C8B-B14F-4D97-AF65-F5344CB8AC3E}">
        <p14:creationId xmlns:p14="http://schemas.microsoft.com/office/powerpoint/2010/main" val="11907575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692696"/>
            <a:ext cx="8483377" cy="3600400"/>
          </a:xfrm>
        </p:spPr>
        <p:txBody>
          <a:bodyPr/>
          <a:lstStyle/>
          <a:p>
            <a:r>
              <a:rPr lang="en-US" sz="4800" b="1" dirty="0"/>
              <a:t>When rocks move suddenly along the fault, releasing stress, seismic waves travel through </a:t>
            </a:r>
            <a:br>
              <a:rPr lang="en-US" sz="4800" b="1" dirty="0"/>
            </a:br>
            <a:r>
              <a:rPr lang="en-US" sz="4800" b="1" dirty="0"/>
              <a:t>the earth’s crust in the form </a:t>
            </a:r>
            <a:br>
              <a:rPr lang="en-US" sz="4800" b="1" dirty="0"/>
            </a:br>
            <a:r>
              <a:rPr lang="en-US" sz="4800" b="1" dirty="0"/>
              <a:t>of waves.</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70434" y="5833963"/>
            <a:ext cx="8568951" cy="369332"/>
          </a:xfrm>
          <a:prstGeom prst="rect">
            <a:avLst/>
          </a:prstGeom>
        </p:spPr>
        <p:txBody>
          <a:bodyPr wrap="square">
            <a:spAutoFit/>
          </a:bodyPr>
          <a:lstStyle/>
          <a:p>
            <a:pPr algn="ctr"/>
            <a:endParaRPr lang="en-US" dirty="0"/>
          </a:p>
        </p:txBody>
      </p:sp>
    </p:spTree>
    <p:extLst>
      <p:ext uri="{BB962C8B-B14F-4D97-AF65-F5344CB8AC3E}">
        <p14:creationId xmlns:p14="http://schemas.microsoft.com/office/powerpoint/2010/main" val="311352128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nodePh="1">
                                  <p:stCondLst>
                                    <p:cond delay="50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18" y="404664"/>
            <a:ext cx="8483377" cy="2160240"/>
          </a:xfrm>
        </p:spPr>
        <p:txBody>
          <a:bodyPr/>
          <a:lstStyle/>
          <a:p>
            <a:r>
              <a:rPr lang="en-US" sz="3600" b="1" dirty="0"/>
              <a:t>Tsunamis are ocean waves caused by earthquakes and landslides that occur near or under the ocean in oceanic crust.</a:t>
            </a:r>
          </a:p>
        </p:txBody>
      </p:sp>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4" descr="http://www.n-d-a.org/images/tsunami-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758" y="2484132"/>
            <a:ext cx="4664460" cy="32961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373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19510" y="692696"/>
            <a:ext cx="8208912" cy="1938992"/>
          </a:xfrm>
          <a:prstGeom prst="rect">
            <a:avLst/>
          </a:prstGeom>
        </p:spPr>
        <p:txBody>
          <a:bodyPr wrap="square">
            <a:spAutoFit/>
          </a:bodyPr>
          <a:lstStyle/>
          <a:p>
            <a:pPr algn="ctr"/>
            <a:r>
              <a:rPr lang="en-US" sz="2400" b="1" dirty="0"/>
              <a:t>The lowest point of a tsunami wave hits inland first and creates a vacuum that sucks up the coastal water near the shoreline away from the land, exposing the sea floor. This is the first indicator that the destructive part of the wave is on its way.  </a:t>
            </a:r>
          </a:p>
        </p:txBody>
      </p:sp>
      <p:pic>
        <p:nvPicPr>
          <p:cNvPr id="21508" name="Picture 4" descr="http://geol105naturalhazards.voices.wooster.edu/files/2013/02/tsunami_wave_coming_time_to_r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2924945"/>
            <a:ext cx="5562319"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788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256"/>
            <a:ext cx="9177214"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83964" y="692696"/>
            <a:ext cx="8208912" cy="2677656"/>
          </a:xfrm>
          <a:prstGeom prst="rect">
            <a:avLst/>
          </a:prstGeom>
        </p:spPr>
        <p:txBody>
          <a:bodyPr wrap="square">
            <a:spAutoFit/>
          </a:bodyPr>
          <a:lstStyle/>
          <a:p>
            <a:pPr algn="ctr"/>
            <a:r>
              <a:rPr lang="en-US" sz="2400" b="1" dirty="0">
                <a:solidFill>
                  <a:prstClr val="black"/>
                </a:solidFill>
              </a:rPr>
              <a:t>As a tsunami’s waves travel across deep water they may be only a foot or so high and hard to detect. Once it reaches inland the surge can reach heights of 100 feet or more. </a:t>
            </a:r>
          </a:p>
          <a:p>
            <a:pPr algn="ctr"/>
            <a:endParaRPr lang="en-US" sz="2400" b="1" dirty="0">
              <a:solidFill>
                <a:prstClr val="black"/>
              </a:solidFill>
            </a:endParaRPr>
          </a:p>
          <a:p>
            <a:pPr algn="ctr"/>
            <a:r>
              <a:rPr lang="en-US" sz="2400" b="1" dirty="0">
                <a:solidFill>
                  <a:prstClr val="black"/>
                </a:solidFill>
              </a:rPr>
              <a:t>It is a massive wall of water that reaches land and can cause incredible destruction and loss of life. </a:t>
            </a:r>
          </a:p>
        </p:txBody>
      </p:sp>
      <p:grpSp>
        <p:nvGrpSpPr>
          <p:cNvPr id="2" name="Group 1"/>
          <p:cNvGrpSpPr/>
          <p:nvPr/>
        </p:nvGrpSpPr>
        <p:grpSpPr>
          <a:xfrm>
            <a:off x="483964" y="3573016"/>
            <a:ext cx="8430095" cy="2894877"/>
            <a:chOff x="483964" y="3702475"/>
            <a:chExt cx="8430095" cy="2894877"/>
          </a:xfrm>
        </p:grpSpPr>
        <p:pic>
          <p:nvPicPr>
            <p:cNvPr id="18434" name="Picture 2" descr="http://images.nationalgeographic.com/wpf/media-live/photos/000/331/cache/japan-tsunami-earthquake-hits-northeast-wave_33143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64" y="3702475"/>
              <a:ext cx="3693211"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2" name="Picture 2" descr="http://www.thetimes.co.uk/tto/multimedia/archive/00131/NM282902_a_13155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420" y="3713592"/>
              <a:ext cx="4325639" cy="2883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23170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sunami_genesi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0"/>
            <a:ext cx="8824224" cy="6309320"/>
          </a:xfrm>
          <a:prstGeom prst="rect">
            <a:avLst/>
          </a:prstGeom>
        </p:spPr>
      </p:pic>
    </p:spTree>
    <p:extLst>
      <p:ext uri="{BB962C8B-B14F-4D97-AF65-F5344CB8AC3E}">
        <p14:creationId xmlns:p14="http://schemas.microsoft.com/office/powerpoint/2010/main" val="12775039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sz="4800" b="1" dirty="0"/>
              <a:t>Geological Events Summarizer</a:t>
            </a:r>
          </a:p>
        </p:txBody>
      </p:sp>
      <p:graphicFrame>
        <p:nvGraphicFramePr>
          <p:cNvPr id="3" name="Object 2"/>
          <p:cNvGraphicFramePr>
            <a:graphicFrameLocks noChangeAspect="1"/>
          </p:cNvGraphicFramePr>
          <p:nvPr>
            <p:extLst>
              <p:ext uri="{D42A27DB-BD31-4B8C-83A1-F6EECF244321}">
                <p14:modId xmlns:p14="http://schemas.microsoft.com/office/powerpoint/2010/main" val="3925433440"/>
              </p:ext>
            </p:extLst>
          </p:nvPr>
        </p:nvGraphicFramePr>
        <p:xfrm>
          <a:off x="2411760" y="1340768"/>
          <a:ext cx="3886200" cy="5029200"/>
        </p:xfrm>
        <a:graphic>
          <a:graphicData uri="http://schemas.openxmlformats.org/presentationml/2006/ole">
            <mc:AlternateContent xmlns:mc="http://schemas.openxmlformats.org/markup-compatibility/2006">
              <mc:Choice xmlns:v="urn:schemas-microsoft-com:vml" Requires="v">
                <p:oleObj spid="_x0000_s19499" name="Acrobat Document" r:id="rId3" imgW="3886132" imgH="5029200" progId="AcroExch.Document.11">
                  <p:embed/>
                </p:oleObj>
              </mc:Choice>
              <mc:Fallback>
                <p:oleObj name="Acrobat Document" r:id="rId3" imgW="3886132" imgH="5029200" progId="AcroExch.Document.11">
                  <p:embed/>
                  <p:pic>
                    <p:nvPicPr>
                      <p:cNvPr id="0" name=""/>
                      <p:cNvPicPr/>
                      <p:nvPr/>
                    </p:nvPicPr>
                    <p:blipFill>
                      <a:blip r:embed="rId4"/>
                      <a:stretch>
                        <a:fillRect/>
                      </a:stretch>
                    </p:blipFill>
                    <p:spPr>
                      <a:xfrm>
                        <a:off x="2411760" y="1340768"/>
                        <a:ext cx="3886200" cy="50292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5755435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510" y="1412776"/>
            <a:ext cx="3498824" cy="346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7"/>
          <p:cNvSpPr>
            <a:spLocks noGrp="1"/>
          </p:cNvSpPr>
          <p:nvPr>
            <p:ph type="ctrTitle"/>
          </p:nvPr>
        </p:nvSpPr>
        <p:spPr>
          <a:xfrm>
            <a:off x="134313" y="986691"/>
            <a:ext cx="5256584" cy="4320480"/>
          </a:xfrm>
        </p:spPr>
        <p:txBody>
          <a:bodyPr/>
          <a:lstStyle/>
          <a:p>
            <a:r>
              <a:rPr lang="es-UY" sz="4000" b="1" dirty="0" err="1"/>
              <a:t>The</a:t>
            </a:r>
            <a:r>
              <a:rPr lang="es-UY" sz="4000" b="1" dirty="0"/>
              <a:t> “</a:t>
            </a:r>
            <a:r>
              <a:rPr lang="es-UY" sz="4000" b="1" dirty="0" err="1"/>
              <a:t>puzzlelike</a:t>
            </a:r>
            <a:r>
              <a:rPr lang="es-UY" sz="4000" b="1" dirty="0"/>
              <a:t>” </a:t>
            </a:r>
            <a:r>
              <a:rPr lang="es-UY" sz="4000" b="1" dirty="0" err="1"/>
              <a:t>fit</a:t>
            </a:r>
            <a:r>
              <a:rPr lang="es-UY" sz="4000" b="1" dirty="0"/>
              <a:t> of </a:t>
            </a:r>
            <a:r>
              <a:rPr lang="es-UY" sz="4000" b="1" dirty="0" err="1"/>
              <a:t>the</a:t>
            </a:r>
            <a:r>
              <a:rPr lang="es-UY" sz="4000" b="1" dirty="0"/>
              <a:t> </a:t>
            </a:r>
            <a:r>
              <a:rPr lang="es-UY" sz="4000" b="1" dirty="0" err="1"/>
              <a:t>separated</a:t>
            </a:r>
            <a:r>
              <a:rPr lang="es-UY" sz="4000" b="1" dirty="0"/>
              <a:t> </a:t>
            </a:r>
            <a:r>
              <a:rPr lang="es-UY" sz="4000" b="1" dirty="0" err="1"/>
              <a:t>continents</a:t>
            </a:r>
            <a:r>
              <a:rPr lang="es-UY" sz="4000" b="1" dirty="0"/>
              <a:t> </a:t>
            </a:r>
            <a:r>
              <a:rPr lang="es-UY" sz="4000" b="1" dirty="0" err="1"/>
              <a:t>supports</a:t>
            </a:r>
            <a:r>
              <a:rPr lang="es-UY" sz="4000" b="1" dirty="0"/>
              <a:t> </a:t>
            </a:r>
            <a:r>
              <a:rPr lang="es-UY" sz="4000" b="1" dirty="0" err="1"/>
              <a:t>the</a:t>
            </a:r>
            <a:r>
              <a:rPr lang="es-UY" sz="4000" b="1" dirty="0"/>
              <a:t> </a:t>
            </a:r>
            <a:r>
              <a:rPr lang="es-UY" sz="4000" b="1" dirty="0" err="1"/>
              <a:t>theory</a:t>
            </a:r>
            <a:r>
              <a:rPr lang="es-UY" sz="4000" b="1" dirty="0"/>
              <a:t> of continental </a:t>
            </a:r>
            <a:r>
              <a:rPr lang="es-UY" sz="4000" b="1" dirty="0" err="1"/>
              <a:t>drift</a:t>
            </a:r>
            <a:r>
              <a:rPr lang="es-UY" sz="4000" b="1" dirty="0"/>
              <a:t>.</a:t>
            </a:r>
            <a:endParaRPr lang="es-ES" sz="4000" b="1" dirty="0"/>
          </a:p>
        </p:txBody>
      </p:sp>
    </p:spTree>
    <p:extLst>
      <p:ext uri="{BB962C8B-B14F-4D97-AF65-F5344CB8AC3E}">
        <p14:creationId xmlns:p14="http://schemas.microsoft.com/office/powerpoint/2010/main" val="317325835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611560" y="1268760"/>
            <a:ext cx="7488832" cy="3672408"/>
          </a:xfrm>
        </p:spPr>
        <p:txBody>
          <a:bodyPr/>
          <a:lstStyle/>
          <a:p>
            <a:r>
              <a:rPr lang="en-US" sz="6600" b="1" dirty="0"/>
              <a:t>Continental Drift Evidence</a:t>
            </a:r>
            <a:br>
              <a:rPr lang="en-US" sz="6600" b="1" dirty="0"/>
            </a:br>
            <a:endParaRPr lang="es-ES" dirty="0"/>
          </a:p>
        </p:txBody>
      </p:sp>
    </p:spTree>
    <p:extLst>
      <p:ext uri="{BB962C8B-B14F-4D97-AF65-F5344CB8AC3E}">
        <p14:creationId xmlns:p14="http://schemas.microsoft.com/office/powerpoint/2010/main" val="25505397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p:cNvSpPr>
          <p:nvPr>
            <p:ph type="ctrTitle"/>
          </p:nvPr>
        </p:nvSpPr>
        <p:spPr>
          <a:xfrm>
            <a:off x="755576" y="908720"/>
            <a:ext cx="7704856" cy="4464496"/>
          </a:xfrm>
        </p:spPr>
        <p:txBody>
          <a:bodyPr/>
          <a:lstStyle/>
          <a:p>
            <a:r>
              <a:rPr lang="en-US" sz="4600" b="1" dirty="0"/>
              <a:t>Rock, fossil, and climate clues were the main types of evidence for continental drift. Advances in technology have provided additional clues to help explain continental drift.</a:t>
            </a:r>
            <a:endParaRPr lang="es-ES" sz="4600" dirty="0"/>
          </a:p>
        </p:txBody>
      </p:sp>
    </p:spTree>
    <p:extLst>
      <p:ext uri="{BB962C8B-B14F-4D97-AF65-F5344CB8AC3E}">
        <p14:creationId xmlns:p14="http://schemas.microsoft.com/office/powerpoint/2010/main" val="39227161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3242</TotalTime>
  <Words>1384</Words>
  <Application>Microsoft Office PowerPoint</Application>
  <PresentationFormat>On-screen Show (4:3)</PresentationFormat>
  <Paragraphs>143</Paragraphs>
  <Slides>65</Slides>
  <Notes>4</Notes>
  <HiddenSlides>0</HiddenSlides>
  <MMClips>1</MMClips>
  <ScaleCrop>false</ScaleCrop>
  <HeadingPairs>
    <vt:vector size="8" baseType="variant">
      <vt:variant>
        <vt:lpstr>Fonts Used</vt:lpstr>
      </vt:variant>
      <vt:variant>
        <vt:i4>2</vt:i4>
      </vt:variant>
      <vt:variant>
        <vt:lpstr>Theme</vt:lpstr>
      </vt:variant>
      <vt:variant>
        <vt:i4>14</vt:i4>
      </vt:variant>
      <vt:variant>
        <vt:lpstr>Embedded OLE Servers</vt:lpstr>
      </vt:variant>
      <vt:variant>
        <vt:i4>2</vt:i4>
      </vt:variant>
      <vt:variant>
        <vt:lpstr>Slide Titles</vt:lpstr>
      </vt:variant>
      <vt:variant>
        <vt:i4>65</vt:i4>
      </vt:variant>
    </vt:vector>
  </HeadingPairs>
  <TitlesOfParts>
    <vt:vector size="83" baseType="lpstr">
      <vt:lpstr>Arial</vt:lpstr>
      <vt:lpstr>Calibri</vt:lpstr>
      <vt:lpstr>Office Theme</vt:lpstr>
      <vt:lpstr>1_Office Theme</vt:lpstr>
      <vt:lpstr>Default Design</vt:lpstr>
      <vt:lpstr>2_Office Theme</vt:lpstr>
      <vt:lpstr>3_Office Theme</vt:lpstr>
      <vt:lpstr>4_Office Theme</vt:lpstr>
      <vt:lpstr>5_Office Theme</vt:lpstr>
      <vt:lpstr>6_Office Theme</vt:lpstr>
      <vt:lpstr>7_Office Theme</vt:lpstr>
      <vt:lpstr>8_Office Theme</vt:lpstr>
      <vt:lpstr>10_Office Theme</vt:lpstr>
      <vt:lpstr>11_Office Theme</vt:lpstr>
      <vt:lpstr>12_Office Theme</vt:lpstr>
      <vt:lpstr>13_Office Theme</vt:lpstr>
      <vt:lpstr>Bitmap Image</vt:lpstr>
      <vt:lpstr>Acrobat Document</vt:lpstr>
      <vt:lpstr>Geological Events</vt:lpstr>
      <vt:lpstr>Activating Strategy: Ice Age: Scrat Continental Crack Up video clip </vt:lpstr>
      <vt:lpstr>Essential Question: How does the constant movement  of lithospheric plates cause major geological events on the earth’s surface?</vt:lpstr>
      <vt:lpstr>In 1912, a man named Alfred Wegener proposed that at one time the continents were joined together, but over time have moved slowly to their current locations.   His hypothesis is called Continental Drift.</vt:lpstr>
      <vt:lpstr>Wegener called the once connected large landmass Pangaea.</vt:lpstr>
      <vt:lpstr>Pangaea Flipbook</vt:lpstr>
      <vt:lpstr>The “puzzlelike” fit of the separated continents supports the theory of continental drift.</vt:lpstr>
      <vt:lpstr>Continental Drift Evidence </vt:lpstr>
      <vt:lpstr>Rock, fossil, and climate clues were the main types of evidence for continental drift. Advances in technology have provided additional clues to help explain continental drift.</vt:lpstr>
      <vt:lpstr>PowerPoint Presentation</vt:lpstr>
      <vt:lpstr>PowerPoint Presentation</vt:lpstr>
      <vt:lpstr>PowerPoint Presentation</vt:lpstr>
      <vt:lpstr>Seafloor Spreading</vt:lpstr>
      <vt:lpstr>Seafloor Spreading</vt:lpstr>
      <vt:lpstr>PowerPoint Presentation</vt:lpstr>
      <vt:lpstr>PowerPoint Presentation</vt:lpstr>
      <vt:lpstr>PowerPoint Presentation</vt:lpstr>
      <vt:lpstr>Plate Boundary Map</vt:lpstr>
      <vt:lpstr>PowerPoint Presentation</vt:lpstr>
      <vt:lpstr>When plates move, they can interact in several ways:</vt:lpstr>
      <vt:lpstr>PowerPoint Presentation</vt:lpstr>
      <vt:lpstr>PowerPoint Presentation</vt:lpstr>
      <vt:lpstr>Divergent Boundary in Iceland</vt:lpstr>
      <vt:lpstr>Divergent Boundary in Africa</vt:lpstr>
      <vt:lpstr>PowerPoint Presentation</vt:lpstr>
      <vt:lpstr>PowerPoint Presentation</vt:lpstr>
      <vt:lpstr>PowerPoint Presentation</vt:lpstr>
      <vt:lpstr>Divergent Boundary: Mid-Atlantic Ridge </vt:lpstr>
      <vt:lpstr>PowerPoint Presentation</vt:lpstr>
      <vt:lpstr>PowerPoint Presentation</vt:lpstr>
      <vt:lpstr>PowerPoint Presentation</vt:lpstr>
      <vt:lpstr>Convergent Plate Boundary: Oceanic               Continental </vt:lpstr>
      <vt:lpstr>PowerPoint Presentation</vt:lpstr>
      <vt:lpstr>Convergent  Boundary</vt:lpstr>
      <vt:lpstr>New crust is added at divergent boundaries while it disappears below the surface at the subduction zones of convergent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Convergent Plate Boundary: Oceanic              Oceanic </vt:lpstr>
      <vt:lpstr>PowerPoint Presentation</vt:lpstr>
      <vt:lpstr>PowerPoint Presentation</vt:lpstr>
      <vt:lpstr>PowerPoint Presentation</vt:lpstr>
      <vt:lpstr>PowerPoint Presentation</vt:lpstr>
      <vt:lpstr>Transform Boundary</vt:lpstr>
      <vt:lpstr>Transform Boundary</vt:lpstr>
      <vt:lpstr>Transform Boundary: San Andreas Fault in California</vt:lpstr>
      <vt:lpstr>Transform Boundary</vt:lpstr>
      <vt:lpstr>Convection Currents in the Mantle cause lithospheric plates to move. As the plates move, they interact. These interactions produce many geological features and events.</vt:lpstr>
      <vt:lpstr>Volcano</vt:lpstr>
      <vt:lpstr>Volcano</vt:lpstr>
      <vt:lpstr>Volcano</vt:lpstr>
      <vt:lpstr>Ring of  Fire</vt:lpstr>
      <vt:lpstr>PowerPoint Presentation</vt:lpstr>
      <vt:lpstr>Earthquakes are sudden breaks in crust continuously stressed by plate movement.</vt:lpstr>
      <vt:lpstr>Along plate boundaries, the Earth’s lithosphere fractures along faults. As plates move, blocks of crust shift along the faults. There are different kinds of faults.</vt:lpstr>
      <vt:lpstr>When rocks move suddenly along the fault, releasing stress, seismic waves travel through  the earth’s crust in the form  of waves.</vt:lpstr>
      <vt:lpstr>Tsunamis are ocean waves caused by earthquakes and landslides that occur near or under the ocean in oceanic crust.</vt:lpstr>
      <vt:lpstr>PowerPoint Presentation</vt:lpstr>
      <vt:lpstr>PowerPoint Presentation</vt:lpstr>
      <vt:lpstr>PowerPoint Presentation</vt:lpstr>
      <vt:lpstr>Geological Events Summarizer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Mariajose</dc:creator>
  <cp:lastModifiedBy>Edwards, Karen</cp:lastModifiedBy>
  <cp:revision>217</cp:revision>
  <dcterms:created xsi:type="dcterms:W3CDTF">2009-05-12T23:31:36Z</dcterms:created>
  <dcterms:modified xsi:type="dcterms:W3CDTF">2021-10-08T08:55:03Z</dcterms:modified>
</cp:coreProperties>
</file>